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5"/>
  </p:notesMasterIdLst>
  <p:sldIdLst>
    <p:sldId id="280" r:id="rId5"/>
    <p:sldId id="283" r:id="rId6"/>
    <p:sldId id="311" r:id="rId7"/>
    <p:sldId id="284" r:id="rId8"/>
    <p:sldId id="282" r:id="rId9"/>
    <p:sldId id="285" r:id="rId10"/>
    <p:sldId id="288" r:id="rId11"/>
    <p:sldId id="281" r:id="rId12"/>
    <p:sldId id="286" r:id="rId13"/>
    <p:sldId id="289" r:id="rId14"/>
    <p:sldId id="290" r:id="rId15"/>
    <p:sldId id="293" r:id="rId16"/>
    <p:sldId id="295" r:id="rId17"/>
    <p:sldId id="296" r:id="rId18"/>
    <p:sldId id="297" r:id="rId19"/>
    <p:sldId id="298" r:id="rId20"/>
    <p:sldId id="294" r:id="rId21"/>
    <p:sldId id="291" r:id="rId22"/>
    <p:sldId id="292" r:id="rId23"/>
    <p:sldId id="299" r:id="rId24"/>
    <p:sldId id="317" r:id="rId25"/>
    <p:sldId id="302" r:id="rId26"/>
    <p:sldId id="318" r:id="rId27"/>
    <p:sldId id="300" r:id="rId28"/>
    <p:sldId id="315" r:id="rId29"/>
    <p:sldId id="303" r:id="rId30"/>
    <p:sldId id="319" r:id="rId31"/>
    <p:sldId id="301" r:id="rId32"/>
    <p:sldId id="316" r:id="rId33"/>
    <p:sldId id="320" r:id="rId34"/>
    <p:sldId id="304" r:id="rId35"/>
    <p:sldId id="307" r:id="rId36"/>
    <p:sldId id="321" r:id="rId37"/>
    <p:sldId id="322" r:id="rId38"/>
    <p:sldId id="306" r:id="rId39"/>
    <p:sldId id="312" r:id="rId40"/>
    <p:sldId id="313" r:id="rId41"/>
    <p:sldId id="309" r:id="rId42"/>
    <p:sldId id="308" r:id="rId43"/>
    <p:sldId id="31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6" d="100"/>
          <a:sy n="66" d="100"/>
        </p:scale>
        <p:origin x="-302"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solidFill>
                  <a:schemeClr val="bg1"/>
                </a:solidFill>
              </a:rPr>
              <a:t>Steam Games Released by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'chart (1)'!$B$1</c:f>
              <c:strCache>
                <c:ptCount val="1"/>
                <c:pt idx="0">
                  <c:v>Games</c:v>
                </c:pt>
              </c:strCache>
            </c:strRef>
          </c:tx>
          <c:spPr>
            <a:solidFill>
              <a:schemeClr val="accent1"/>
            </a:solidFill>
            <a:ln>
              <a:noFill/>
            </a:ln>
            <a:effectLst/>
          </c:spPr>
          <c:invertIfNegative val="0"/>
          <c:dPt>
            <c:idx val="16"/>
            <c:invertIfNegative val="0"/>
            <c:bubble3D val="0"/>
            <c:spPr>
              <a:solidFill>
                <a:schemeClr val="accent2"/>
              </a:solidFill>
              <a:ln>
                <a:noFill/>
              </a:ln>
              <a:effectLst/>
            </c:spPr>
            <c:extLst>
              <c:ext xmlns:c16="http://schemas.microsoft.com/office/drawing/2014/chart" uri="{C3380CC4-5D6E-409C-BE32-E72D297353CC}">
                <c16:uniqueId val="{00000001-0901-4810-BA59-CA1C4BF13D3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'chart (1)'!$A$2:$A$18</c:f>
              <c:numCache>
                <c:formatCode>yyyy</c:formatCode>
                <c:ptCount val="17"/>
                <c:pt idx="0">
                  <c:v>38718</c:v>
                </c:pt>
                <c:pt idx="1">
                  <c:v>39083</c:v>
                </c:pt>
                <c:pt idx="2">
                  <c:v>39448</c:v>
                </c:pt>
                <c:pt idx="3">
                  <c:v>39814</c:v>
                </c:pt>
                <c:pt idx="4">
                  <c:v>40179</c:v>
                </c:pt>
                <c:pt idx="5">
                  <c:v>40544</c:v>
                </c:pt>
                <c:pt idx="6">
                  <c:v>40909</c:v>
                </c:pt>
                <c:pt idx="7">
                  <c:v>41275</c:v>
                </c:pt>
                <c:pt idx="8">
                  <c:v>41640</c:v>
                </c:pt>
                <c:pt idx="9">
                  <c:v>42005</c:v>
                </c:pt>
                <c:pt idx="10">
                  <c:v>42370</c:v>
                </c:pt>
                <c:pt idx="11">
                  <c:v>42736</c:v>
                </c:pt>
                <c:pt idx="12">
                  <c:v>43101</c:v>
                </c:pt>
                <c:pt idx="13">
                  <c:v>43466</c:v>
                </c:pt>
                <c:pt idx="14">
                  <c:v>43831</c:v>
                </c:pt>
                <c:pt idx="15">
                  <c:v>44197</c:v>
                </c:pt>
                <c:pt idx="16">
                  <c:v>44562</c:v>
                </c:pt>
              </c:numCache>
            </c:numRef>
          </c:cat>
          <c:val>
            <c:numRef>
              <c:f>'chart (1)'!$B$2:$B$18</c:f>
              <c:numCache>
                <c:formatCode>General</c:formatCode>
                <c:ptCount val="17"/>
                <c:pt idx="0">
                  <c:v>71</c:v>
                </c:pt>
                <c:pt idx="1">
                  <c:v>136</c:v>
                </c:pt>
                <c:pt idx="2">
                  <c:v>242</c:v>
                </c:pt>
                <c:pt idx="3">
                  <c:v>379</c:v>
                </c:pt>
                <c:pt idx="4">
                  <c:v>275</c:v>
                </c:pt>
                <c:pt idx="5">
                  <c:v>280</c:v>
                </c:pt>
                <c:pt idx="6">
                  <c:v>300</c:v>
                </c:pt>
                <c:pt idx="7">
                  <c:v>431</c:v>
                </c:pt>
                <c:pt idx="8">
                  <c:v>1717</c:v>
                </c:pt>
                <c:pt idx="9">
                  <c:v>2835</c:v>
                </c:pt>
                <c:pt idx="10">
                  <c:v>4689</c:v>
                </c:pt>
                <c:pt idx="11">
                  <c:v>6976</c:v>
                </c:pt>
                <c:pt idx="12">
                  <c:v>8944</c:v>
                </c:pt>
                <c:pt idx="13">
                  <c:v>8211</c:v>
                </c:pt>
                <c:pt idx="14">
                  <c:v>9946</c:v>
                </c:pt>
                <c:pt idx="15">
                  <c:v>11873</c:v>
                </c:pt>
                <c:pt idx="16">
                  <c:v>1823</c:v>
                </c:pt>
              </c:numCache>
            </c:numRef>
          </c:val>
          <c:extLst>
            <c:ext xmlns:c16="http://schemas.microsoft.com/office/drawing/2014/chart" uri="{C3380CC4-5D6E-409C-BE32-E72D297353CC}">
              <c16:uniqueId val="{00000002-0901-4810-BA59-CA1C4BF13D32}"/>
            </c:ext>
          </c:extLst>
        </c:ser>
        <c:dLbls>
          <c:showLegendKey val="0"/>
          <c:showVal val="0"/>
          <c:showCatName val="0"/>
          <c:showSerName val="0"/>
          <c:showPercent val="0"/>
          <c:showBubbleSize val="0"/>
        </c:dLbls>
        <c:gapWidth val="100"/>
        <c:overlap val="-27"/>
        <c:axId val="754556704"/>
        <c:axId val="754558368"/>
      </c:barChart>
      <c:dateAx>
        <c:axId val="754556704"/>
        <c:scaling>
          <c:orientation val="minMax"/>
        </c:scaling>
        <c:delete val="0"/>
        <c:axPos val="b"/>
        <c:numFmt formatCode="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54558368"/>
        <c:crosses val="autoZero"/>
        <c:auto val="1"/>
        <c:lblOffset val="100"/>
        <c:baseTimeUnit val="years"/>
      </c:dateAx>
      <c:valAx>
        <c:axId val="754558368"/>
        <c:scaling>
          <c:orientation val="minMax"/>
        </c:scaling>
        <c:delete val="1"/>
        <c:axPos val="l"/>
        <c:numFmt formatCode="General" sourceLinked="1"/>
        <c:majorTickMark val="none"/>
        <c:minorTickMark val="none"/>
        <c:tickLblPos val="nextTo"/>
        <c:crossAx val="754556704"/>
        <c:crosses val="autoZero"/>
        <c:crossBetween val="between"/>
      </c:valAx>
      <c:spPr>
        <a:noFill/>
        <a:ln>
          <a:noFill/>
        </a:ln>
        <a:effectLst/>
      </c:spPr>
    </c:plotArea>
    <c:plotVisOnly val="1"/>
    <c:dispBlanksAs val="gap"/>
    <c:showDLblsOverMax val="0"/>
  </c:chart>
  <c:spPr>
    <a:solidFill>
      <a:schemeClr val="tx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A39CE7-5FD7-4CBD-AEE5-CBF7FD5BF3B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44572F4E-6041-43EF-82B7-9B02AA902E47}">
      <dgm:prSet phldrT="[Text]"/>
      <dgm:spPr/>
      <dgm:t>
        <a:bodyPr/>
        <a:lstStyle/>
        <a:p>
          <a:r>
            <a:rPr lang="en-US" dirty="0"/>
            <a:t>Data Acquisition</a:t>
          </a:r>
        </a:p>
      </dgm:t>
    </dgm:pt>
    <dgm:pt modelId="{4F6CDC7F-68C6-460A-B600-1A1B194221C7}" type="parTrans" cxnId="{CD6C2A4B-8F89-4D2A-BA8F-734D616774F7}">
      <dgm:prSet/>
      <dgm:spPr/>
      <dgm:t>
        <a:bodyPr/>
        <a:lstStyle/>
        <a:p>
          <a:endParaRPr lang="en-US"/>
        </a:p>
      </dgm:t>
    </dgm:pt>
    <dgm:pt modelId="{09F87B4F-4C2C-41BA-B722-7989B5FF23F5}" type="sibTrans" cxnId="{CD6C2A4B-8F89-4D2A-BA8F-734D616774F7}">
      <dgm:prSet/>
      <dgm:spPr/>
      <dgm:t>
        <a:bodyPr/>
        <a:lstStyle/>
        <a:p>
          <a:endParaRPr lang="en-US"/>
        </a:p>
      </dgm:t>
    </dgm:pt>
    <dgm:pt modelId="{DFC5FA13-6EC1-46C5-8B88-C4A0D27C3D38}">
      <dgm:prSet phldrT="[Text]"/>
      <dgm:spPr/>
      <dgm:t>
        <a:bodyPr/>
        <a:lstStyle/>
        <a:p>
          <a:r>
            <a:rPr lang="en-US" dirty="0"/>
            <a:t>Collect Data Via API</a:t>
          </a:r>
        </a:p>
      </dgm:t>
    </dgm:pt>
    <dgm:pt modelId="{192C827B-9D1E-40F6-BD84-C1ADC2B6ADB4}" type="parTrans" cxnId="{CA70D81C-E5A2-4443-B126-046455E4106F}">
      <dgm:prSet/>
      <dgm:spPr/>
      <dgm:t>
        <a:bodyPr/>
        <a:lstStyle/>
        <a:p>
          <a:endParaRPr lang="en-US"/>
        </a:p>
      </dgm:t>
    </dgm:pt>
    <dgm:pt modelId="{817B4422-345B-4A49-9AD5-48ED6142B6A7}" type="sibTrans" cxnId="{CA70D81C-E5A2-4443-B126-046455E4106F}">
      <dgm:prSet/>
      <dgm:spPr/>
      <dgm:t>
        <a:bodyPr/>
        <a:lstStyle/>
        <a:p>
          <a:endParaRPr lang="en-US"/>
        </a:p>
      </dgm:t>
    </dgm:pt>
    <dgm:pt modelId="{C22BC3FC-441C-4CF1-9FF2-1E033426A8E1}">
      <dgm:prSet phldrT="[Text]"/>
      <dgm:spPr/>
      <dgm:t>
        <a:bodyPr/>
        <a:lstStyle/>
        <a:p>
          <a:r>
            <a:rPr lang="en-US" dirty="0"/>
            <a:t>Initial Data Cleaning</a:t>
          </a:r>
        </a:p>
      </dgm:t>
    </dgm:pt>
    <dgm:pt modelId="{7927E217-69EE-435C-9DCB-7B115FD567AD}" type="parTrans" cxnId="{F7C41B34-A214-484D-96AE-E54629F6C4C9}">
      <dgm:prSet/>
      <dgm:spPr/>
      <dgm:t>
        <a:bodyPr/>
        <a:lstStyle/>
        <a:p>
          <a:endParaRPr lang="en-US"/>
        </a:p>
      </dgm:t>
    </dgm:pt>
    <dgm:pt modelId="{9B9023A5-05B0-4769-AD84-C977F763C161}" type="sibTrans" cxnId="{F7C41B34-A214-484D-96AE-E54629F6C4C9}">
      <dgm:prSet/>
      <dgm:spPr/>
      <dgm:t>
        <a:bodyPr/>
        <a:lstStyle/>
        <a:p>
          <a:endParaRPr lang="en-US"/>
        </a:p>
      </dgm:t>
    </dgm:pt>
    <dgm:pt modelId="{79A3485E-BEC3-4F9B-98A8-06A6B1BFA67A}">
      <dgm:prSet phldrT="[Text]"/>
      <dgm:spPr/>
      <dgm:t>
        <a:bodyPr/>
        <a:lstStyle/>
        <a:p>
          <a:r>
            <a:rPr lang="en-US" dirty="0"/>
            <a:t>Initial EDA</a:t>
          </a:r>
        </a:p>
      </dgm:t>
    </dgm:pt>
    <dgm:pt modelId="{32E7E908-5F29-429C-8398-1A9D70D6CA59}" type="parTrans" cxnId="{8A3FB9DF-9CDC-4800-8C8A-D36109EFD023}">
      <dgm:prSet/>
      <dgm:spPr/>
      <dgm:t>
        <a:bodyPr/>
        <a:lstStyle/>
        <a:p>
          <a:endParaRPr lang="en-US"/>
        </a:p>
      </dgm:t>
    </dgm:pt>
    <dgm:pt modelId="{854788D4-5930-48C3-AB26-5C7BD1852DED}" type="sibTrans" cxnId="{8A3FB9DF-9CDC-4800-8C8A-D36109EFD023}">
      <dgm:prSet/>
      <dgm:spPr/>
      <dgm:t>
        <a:bodyPr/>
        <a:lstStyle/>
        <a:p>
          <a:endParaRPr lang="en-US"/>
        </a:p>
      </dgm:t>
    </dgm:pt>
    <dgm:pt modelId="{C822CE51-5051-48EA-9410-191CDC4C36A5}">
      <dgm:prSet phldrT="[Text]"/>
      <dgm:spPr/>
      <dgm:t>
        <a:bodyPr/>
        <a:lstStyle/>
        <a:p>
          <a:r>
            <a:rPr lang="en-US" dirty="0"/>
            <a:t>Explore Data Features</a:t>
          </a:r>
        </a:p>
      </dgm:t>
    </dgm:pt>
    <dgm:pt modelId="{4A7316BA-72D3-40BE-9FC9-7C4733BE7779}" type="parTrans" cxnId="{59191517-2A5D-4583-A7BC-AD235F7810F7}">
      <dgm:prSet/>
      <dgm:spPr/>
      <dgm:t>
        <a:bodyPr/>
        <a:lstStyle/>
        <a:p>
          <a:endParaRPr lang="en-US"/>
        </a:p>
      </dgm:t>
    </dgm:pt>
    <dgm:pt modelId="{FCDAE271-6E15-4394-83D0-D61D2BB9F81A}" type="sibTrans" cxnId="{59191517-2A5D-4583-A7BC-AD235F7810F7}">
      <dgm:prSet/>
      <dgm:spPr/>
      <dgm:t>
        <a:bodyPr/>
        <a:lstStyle/>
        <a:p>
          <a:endParaRPr lang="en-US"/>
        </a:p>
      </dgm:t>
    </dgm:pt>
    <dgm:pt modelId="{4150F577-0A84-4F71-8BB6-F8B35E53B5DD}">
      <dgm:prSet phldrT="[Text]"/>
      <dgm:spPr/>
      <dgm:t>
        <a:bodyPr/>
        <a:lstStyle/>
        <a:p>
          <a:r>
            <a:rPr lang="en-US" dirty="0"/>
            <a:t>Second Round of Data Cleaning and Processing</a:t>
          </a:r>
        </a:p>
      </dgm:t>
    </dgm:pt>
    <dgm:pt modelId="{53876C04-80B7-4D3B-95A0-327E5197BFF3}" type="parTrans" cxnId="{DE625147-0EA9-40FE-9AA8-6F9F9C49F03B}">
      <dgm:prSet/>
      <dgm:spPr/>
      <dgm:t>
        <a:bodyPr/>
        <a:lstStyle/>
        <a:p>
          <a:endParaRPr lang="en-US"/>
        </a:p>
      </dgm:t>
    </dgm:pt>
    <dgm:pt modelId="{1C0BAE93-5C37-4EC8-BE24-E0E2F4255F03}" type="sibTrans" cxnId="{DE625147-0EA9-40FE-9AA8-6F9F9C49F03B}">
      <dgm:prSet/>
      <dgm:spPr/>
      <dgm:t>
        <a:bodyPr/>
        <a:lstStyle/>
        <a:p>
          <a:endParaRPr lang="en-US"/>
        </a:p>
      </dgm:t>
    </dgm:pt>
    <dgm:pt modelId="{D3F12840-0997-4F9F-8B3D-585B25505183}">
      <dgm:prSet phldrT="[Text]"/>
      <dgm:spPr/>
      <dgm:t>
        <a:bodyPr/>
        <a:lstStyle/>
        <a:p>
          <a:r>
            <a:rPr lang="en-US" dirty="0"/>
            <a:t>Secondary EDA</a:t>
          </a:r>
        </a:p>
      </dgm:t>
    </dgm:pt>
    <dgm:pt modelId="{6BDF7440-A2A3-434D-BFDB-738F62410AAB}" type="parTrans" cxnId="{37337B22-3E45-4603-BB33-14471235D37F}">
      <dgm:prSet/>
      <dgm:spPr/>
      <dgm:t>
        <a:bodyPr/>
        <a:lstStyle/>
        <a:p>
          <a:endParaRPr lang="en-US"/>
        </a:p>
      </dgm:t>
    </dgm:pt>
    <dgm:pt modelId="{A1D7D02C-398E-4B39-9EAB-7985D19550C6}" type="sibTrans" cxnId="{37337B22-3E45-4603-BB33-14471235D37F}">
      <dgm:prSet/>
      <dgm:spPr/>
      <dgm:t>
        <a:bodyPr/>
        <a:lstStyle/>
        <a:p>
          <a:endParaRPr lang="en-US"/>
        </a:p>
      </dgm:t>
    </dgm:pt>
    <dgm:pt modelId="{AAD76A29-2E88-4577-A0B0-BD619B3EED7F}">
      <dgm:prSet phldrT="[Text]"/>
      <dgm:spPr/>
      <dgm:t>
        <a:bodyPr/>
        <a:lstStyle/>
        <a:p>
          <a:r>
            <a:rPr lang="en-US" dirty="0"/>
            <a:t>Text Analysis (Keyword Extraction, Topic Modeling)</a:t>
          </a:r>
        </a:p>
      </dgm:t>
    </dgm:pt>
    <dgm:pt modelId="{B9371B24-ACAE-4635-8525-6E6F2D8875AB}" type="parTrans" cxnId="{A0DB04FC-70C5-49FF-9105-9124F69B37BA}">
      <dgm:prSet/>
      <dgm:spPr/>
      <dgm:t>
        <a:bodyPr/>
        <a:lstStyle/>
        <a:p>
          <a:endParaRPr lang="en-US"/>
        </a:p>
      </dgm:t>
    </dgm:pt>
    <dgm:pt modelId="{A8FB13AA-53BC-46E2-B23C-F48E8ECD545D}" type="sibTrans" cxnId="{A0DB04FC-70C5-49FF-9105-9124F69B37BA}">
      <dgm:prSet/>
      <dgm:spPr/>
      <dgm:t>
        <a:bodyPr/>
        <a:lstStyle/>
        <a:p>
          <a:endParaRPr lang="en-US"/>
        </a:p>
      </dgm:t>
    </dgm:pt>
    <dgm:pt modelId="{E3E95F98-E438-440D-A941-47AED8265909}">
      <dgm:prSet/>
      <dgm:spPr/>
      <dgm:t>
        <a:bodyPr/>
        <a:lstStyle/>
        <a:p>
          <a:r>
            <a:rPr lang="en-US" dirty="0"/>
            <a:t>Feature Selection and Modeling</a:t>
          </a:r>
        </a:p>
      </dgm:t>
    </dgm:pt>
    <dgm:pt modelId="{92CEFD3D-C7F0-4C23-AA0D-88E43B1833B9}" type="parTrans" cxnId="{F0F57A13-EEE5-46DF-AE43-5BB0D3A56BA4}">
      <dgm:prSet/>
      <dgm:spPr/>
      <dgm:t>
        <a:bodyPr/>
        <a:lstStyle/>
        <a:p>
          <a:endParaRPr lang="en-US"/>
        </a:p>
      </dgm:t>
    </dgm:pt>
    <dgm:pt modelId="{1B9410CC-2248-4740-A4B7-7A5849333D2B}" type="sibTrans" cxnId="{F0F57A13-EEE5-46DF-AE43-5BB0D3A56BA4}">
      <dgm:prSet/>
      <dgm:spPr/>
      <dgm:t>
        <a:bodyPr/>
        <a:lstStyle/>
        <a:p>
          <a:endParaRPr lang="en-US"/>
        </a:p>
      </dgm:t>
    </dgm:pt>
    <dgm:pt modelId="{6D927582-57AF-449C-86C9-C1199DF163FA}">
      <dgm:prSet/>
      <dgm:spPr/>
      <dgm:t>
        <a:bodyPr/>
        <a:lstStyle/>
        <a:p>
          <a:r>
            <a:rPr lang="en-US" dirty="0"/>
            <a:t>Based on EDA results, select features for Machine Learning Model</a:t>
          </a:r>
        </a:p>
      </dgm:t>
    </dgm:pt>
    <dgm:pt modelId="{10A9E48F-E937-4ECC-85D8-BDB945F111BA}" type="parTrans" cxnId="{97C89D21-8B02-402E-9BF1-3769B483C8B8}">
      <dgm:prSet/>
      <dgm:spPr/>
      <dgm:t>
        <a:bodyPr/>
        <a:lstStyle/>
        <a:p>
          <a:endParaRPr lang="en-US"/>
        </a:p>
      </dgm:t>
    </dgm:pt>
    <dgm:pt modelId="{34CA361D-39F9-46E3-8C74-3CFD40A914EF}" type="sibTrans" cxnId="{97C89D21-8B02-402E-9BF1-3769B483C8B8}">
      <dgm:prSet/>
      <dgm:spPr/>
      <dgm:t>
        <a:bodyPr/>
        <a:lstStyle/>
        <a:p>
          <a:endParaRPr lang="en-US"/>
        </a:p>
      </dgm:t>
    </dgm:pt>
    <dgm:pt modelId="{475F4E4E-6FDC-4560-8E9C-227EE38D8CA4}">
      <dgm:prSet/>
      <dgm:spPr/>
      <dgm:t>
        <a:bodyPr/>
        <a:lstStyle/>
        <a:p>
          <a:r>
            <a:rPr lang="en-US" dirty="0"/>
            <a:t>Classification Model Training, Tuning</a:t>
          </a:r>
        </a:p>
      </dgm:t>
    </dgm:pt>
    <dgm:pt modelId="{74B13465-D97B-4BCA-82CA-EAE15646C655}" type="parTrans" cxnId="{E389359C-A888-453F-AF5F-ED306CA530DD}">
      <dgm:prSet/>
      <dgm:spPr/>
      <dgm:t>
        <a:bodyPr/>
        <a:lstStyle/>
        <a:p>
          <a:endParaRPr lang="en-US"/>
        </a:p>
      </dgm:t>
    </dgm:pt>
    <dgm:pt modelId="{6740389A-DE23-4D33-9621-FE2E76CA9C3C}" type="sibTrans" cxnId="{E389359C-A888-453F-AF5F-ED306CA530DD}">
      <dgm:prSet/>
      <dgm:spPr/>
      <dgm:t>
        <a:bodyPr/>
        <a:lstStyle/>
        <a:p>
          <a:endParaRPr lang="en-US"/>
        </a:p>
      </dgm:t>
    </dgm:pt>
    <dgm:pt modelId="{F494D2CD-A6C2-455D-A61F-0F98E327BA1C}">
      <dgm:prSet/>
      <dgm:spPr/>
      <dgm:t>
        <a:bodyPr/>
        <a:lstStyle/>
        <a:p>
          <a:r>
            <a:rPr lang="en-US" dirty="0"/>
            <a:t>Text Clustering (DBSCAN, </a:t>
          </a:r>
          <a:r>
            <a:rPr lang="en-US" dirty="0" err="1"/>
            <a:t>Kmeans</a:t>
          </a:r>
          <a:r>
            <a:rPr lang="en-US" dirty="0"/>
            <a:t>)</a:t>
          </a:r>
        </a:p>
      </dgm:t>
    </dgm:pt>
    <dgm:pt modelId="{F1112661-5DAA-4119-B706-02544B49E1A0}" type="parTrans" cxnId="{6078111E-D6CD-4B39-BBFE-EE8738A931D9}">
      <dgm:prSet/>
      <dgm:spPr/>
    </dgm:pt>
    <dgm:pt modelId="{F2B70F95-072C-437B-845F-9BD3AE230685}" type="sibTrans" cxnId="{6078111E-D6CD-4B39-BBFE-EE8738A931D9}">
      <dgm:prSet/>
      <dgm:spPr/>
    </dgm:pt>
    <dgm:pt modelId="{23EA78F6-D53C-4677-BD02-DF7B32CED169}" type="pres">
      <dgm:prSet presAssocID="{0EA39CE7-5FD7-4CBD-AEE5-CBF7FD5BF3B8}" presName="linearFlow" presStyleCnt="0">
        <dgm:presLayoutVars>
          <dgm:dir/>
          <dgm:animLvl val="lvl"/>
          <dgm:resizeHandles val="exact"/>
        </dgm:presLayoutVars>
      </dgm:prSet>
      <dgm:spPr/>
    </dgm:pt>
    <dgm:pt modelId="{7A97DBC5-3422-43D0-A97A-10A331C95E14}" type="pres">
      <dgm:prSet presAssocID="{44572F4E-6041-43EF-82B7-9B02AA902E47}" presName="composite" presStyleCnt="0"/>
      <dgm:spPr/>
    </dgm:pt>
    <dgm:pt modelId="{73CD7EB0-34C0-4CEC-850A-3EA97DB0F382}" type="pres">
      <dgm:prSet presAssocID="{44572F4E-6041-43EF-82B7-9B02AA902E47}" presName="parentText" presStyleLbl="alignNode1" presStyleIdx="0" presStyleCnt="4">
        <dgm:presLayoutVars>
          <dgm:chMax val="1"/>
          <dgm:bulletEnabled val="1"/>
        </dgm:presLayoutVars>
      </dgm:prSet>
      <dgm:spPr/>
    </dgm:pt>
    <dgm:pt modelId="{4E85A9D3-67EA-4666-9903-DC27731D6279}" type="pres">
      <dgm:prSet presAssocID="{44572F4E-6041-43EF-82B7-9B02AA902E47}" presName="descendantText" presStyleLbl="alignAcc1" presStyleIdx="0" presStyleCnt="4">
        <dgm:presLayoutVars>
          <dgm:bulletEnabled val="1"/>
        </dgm:presLayoutVars>
      </dgm:prSet>
      <dgm:spPr/>
    </dgm:pt>
    <dgm:pt modelId="{03BB4AE4-299F-418C-89C1-83B05D1F9938}" type="pres">
      <dgm:prSet presAssocID="{09F87B4F-4C2C-41BA-B722-7989B5FF23F5}" presName="sp" presStyleCnt="0"/>
      <dgm:spPr/>
    </dgm:pt>
    <dgm:pt modelId="{8F72F170-5BC1-4C93-9FD8-7EB64615778B}" type="pres">
      <dgm:prSet presAssocID="{79A3485E-BEC3-4F9B-98A8-06A6B1BFA67A}" presName="composite" presStyleCnt="0"/>
      <dgm:spPr/>
    </dgm:pt>
    <dgm:pt modelId="{D37323D8-AB8A-4DB1-BE07-36DCCD67598F}" type="pres">
      <dgm:prSet presAssocID="{79A3485E-BEC3-4F9B-98A8-06A6B1BFA67A}" presName="parentText" presStyleLbl="alignNode1" presStyleIdx="1" presStyleCnt="4">
        <dgm:presLayoutVars>
          <dgm:chMax val="1"/>
          <dgm:bulletEnabled val="1"/>
        </dgm:presLayoutVars>
      </dgm:prSet>
      <dgm:spPr/>
    </dgm:pt>
    <dgm:pt modelId="{3BE4FD6E-4F0D-4CA2-B883-040758C3D848}" type="pres">
      <dgm:prSet presAssocID="{79A3485E-BEC3-4F9B-98A8-06A6B1BFA67A}" presName="descendantText" presStyleLbl="alignAcc1" presStyleIdx="1" presStyleCnt="4">
        <dgm:presLayoutVars>
          <dgm:bulletEnabled val="1"/>
        </dgm:presLayoutVars>
      </dgm:prSet>
      <dgm:spPr/>
    </dgm:pt>
    <dgm:pt modelId="{A40646D4-9154-489A-BE09-6030DF4A3809}" type="pres">
      <dgm:prSet presAssocID="{854788D4-5930-48C3-AB26-5C7BD1852DED}" presName="sp" presStyleCnt="0"/>
      <dgm:spPr/>
    </dgm:pt>
    <dgm:pt modelId="{80E9BB73-DB33-4894-8911-578772A09502}" type="pres">
      <dgm:prSet presAssocID="{D3F12840-0997-4F9F-8B3D-585B25505183}" presName="composite" presStyleCnt="0"/>
      <dgm:spPr/>
    </dgm:pt>
    <dgm:pt modelId="{F5F3A2F8-18BB-4203-B41E-3D43237B065C}" type="pres">
      <dgm:prSet presAssocID="{D3F12840-0997-4F9F-8B3D-585B25505183}" presName="parentText" presStyleLbl="alignNode1" presStyleIdx="2" presStyleCnt="4">
        <dgm:presLayoutVars>
          <dgm:chMax val="1"/>
          <dgm:bulletEnabled val="1"/>
        </dgm:presLayoutVars>
      </dgm:prSet>
      <dgm:spPr/>
    </dgm:pt>
    <dgm:pt modelId="{2A5A05ED-64F5-4537-A0FC-A80BCF5EA9AA}" type="pres">
      <dgm:prSet presAssocID="{D3F12840-0997-4F9F-8B3D-585B25505183}" presName="descendantText" presStyleLbl="alignAcc1" presStyleIdx="2" presStyleCnt="4">
        <dgm:presLayoutVars>
          <dgm:bulletEnabled val="1"/>
        </dgm:presLayoutVars>
      </dgm:prSet>
      <dgm:spPr/>
    </dgm:pt>
    <dgm:pt modelId="{358D226E-2DC4-4A31-9BFE-3F3C02F53F74}" type="pres">
      <dgm:prSet presAssocID="{A1D7D02C-398E-4B39-9EAB-7985D19550C6}" presName="sp" presStyleCnt="0"/>
      <dgm:spPr/>
    </dgm:pt>
    <dgm:pt modelId="{73C7968B-3AB6-4A9B-B6D3-D9CBA39EF69D}" type="pres">
      <dgm:prSet presAssocID="{E3E95F98-E438-440D-A941-47AED8265909}" presName="composite" presStyleCnt="0"/>
      <dgm:spPr/>
    </dgm:pt>
    <dgm:pt modelId="{876618EC-38BE-4D01-A42F-B34BC9B8CD2B}" type="pres">
      <dgm:prSet presAssocID="{E3E95F98-E438-440D-A941-47AED8265909}" presName="parentText" presStyleLbl="alignNode1" presStyleIdx="3" presStyleCnt="4">
        <dgm:presLayoutVars>
          <dgm:chMax val="1"/>
          <dgm:bulletEnabled val="1"/>
        </dgm:presLayoutVars>
      </dgm:prSet>
      <dgm:spPr/>
    </dgm:pt>
    <dgm:pt modelId="{D8D50EC5-470B-4507-9D8D-EEFB0B7AB825}" type="pres">
      <dgm:prSet presAssocID="{E3E95F98-E438-440D-A941-47AED8265909}" presName="descendantText" presStyleLbl="alignAcc1" presStyleIdx="3" presStyleCnt="4">
        <dgm:presLayoutVars>
          <dgm:bulletEnabled val="1"/>
        </dgm:presLayoutVars>
      </dgm:prSet>
      <dgm:spPr/>
    </dgm:pt>
  </dgm:ptLst>
  <dgm:cxnLst>
    <dgm:cxn modelId="{45CB6105-D753-4011-9278-4E5421E8BB53}" type="presOf" srcId="{0EA39CE7-5FD7-4CBD-AEE5-CBF7FD5BF3B8}" destId="{23EA78F6-D53C-4677-BD02-DF7B32CED169}" srcOrd="0" destOrd="0" presId="urn:microsoft.com/office/officeart/2005/8/layout/chevron2"/>
    <dgm:cxn modelId="{D896F206-97D9-4D42-B71F-62ECCA9A8FE7}" type="presOf" srcId="{D3F12840-0997-4F9F-8B3D-585B25505183}" destId="{F5F3A2F8-18BB-4203-B41E-3D43237B065C}" srcOrd="0" destOrd="0" presId="urn:microsoft.com/office/officeart/2005/8/layout/chevron2"/>
    <dgm:cxn modelId="{F0F57A13-EEE5-46DF-AE43-5BB0D3A56BA4}" srcId="{0EA39CE7-5FD7-4CBD-AEE5-CBF7FD5BF3B8}" destId="{E3E95F98-E438-440D-A941-47AED8265909}" srcOrd="3" destOrd="0" parTransId="{92CEFD3D-C7F0-4C23-AA0D-88E43B1833B9}" sibTransId="{1B9410CC-2248-4740-A4B7-7A5849333D2B}"/>
    <dgm:cxn modelId="{59191517-2A5D-4583-A7BC-AD235F7810F7}" srcId="{79A3485E-BEC3-4F9B-98A8-06A6B1BFA67A}" destId="{C822CE51-5051-48EA-9410-191CDC4C36A5}" srcOrd="0" destOrd="0" parTransId="{4A7316BA-72D3-40BE-9FC9-7C4733BE7779}" sibTransId="{FCDAE271-6E15-4394-83D0-D61D2BB9F81A}"/>
    <dgm:cxn modelId="{B099A919-A2F4-490B-8318-4EB9526CC554}" type="presOf" srcId="{6D927582-57AF-449C-86C9-C1199DF163FA}" destId="{D8D50EC5-470B-4507-9D8D-EEFB0B7AB825}" srcOrd="0" destOrd="1" presId="urn:microsoft.com/office/officeart/2005/8/layout/chevron2"/>
    <dgm:cxn modelId="{7B9F9E1C-B0BA-4272-9D17-A6628072A6EF}" type="presOf" srcId="{AAD76A29-2E88-4577-A0B0-BD619B3EED7F}" destId="{2A5A05ED-64F5-4537-A0FC-A80BCF5EA9AA}" srcOrd="0" destOrd="0" presId="urn:microsoft.com/office/officeart/2005/8/layout/chevron2"/>
    <dgm:cxn modelId="{CA70D81C-E5A2-4443-B126-046455E4106F}" srcId="{44572F4E-6041-43EF-82B7-9B02AA902E47}" destId="{DFC5FA13-6EC1-46C5-8B88-C4A0D27C3D38}" srcOrd="0" destOrd="0" parTransId="{192C827B-9D1E-40F6-BD84-C1ADC2B6ADB4}" sibTransId="{817B4422-345B-4A49-9AD5-48ED6142B6A7}"/>
    <dgm:cxn modelId="{6078111E-D6CD-4B39-BBFE-EE8738A931D9}" srcId="{E3E95F98-E438-440D-A941-47AED8265909}" destId="{F494D2CD-A6C2-455D-A61F-0F98E327BA1C}" srcOrd="0" destOrd="0" parTransId="{F1112661-5DAA-4119-B706-02544B49E1A0}" sibTransId="{F2B70F95-072C-437B-845F-9BD3AE230685}"/>
    <dgm:cxn modelId="{97C89D21-8B02-402E-9BF1-3769B483C8B8}" srcId="{E3E95F98-E438-440D-A941-47AED8265909}" destId="{6D927582-57AF-449C-86C9-C1199DF163FA}" srcOrd="1" destOrd="0" parTransId="{10A9E48F-E937-4ECC-85D8-BDB945F111BA}" sibTransId="{34CA361D-39F9-46E3-8C74-3CFD40A914EF}"/>
    <dgm:cxn modelId="{37337B22-3E45-4603-BB33-14471235D37F}" srcId="{0EA39CE7-5FD7-4CBD-AEE5-CBF7FD5BF3B8}" destId="{D3F12840-0997-4F9F-8B3D-585B25505183}" srcOrd="2" destOrd="0" parTransId="{6BDF7440-A2A3-434D-BFDB-738F62410AAB}" sibTransId="{A1D7D02C-398E-4B39-9EAB-7985D19550C6}"/>
    <dgm:cxn modelId="{F7C41B34-A214-484D-96AE-E54629F6C4C9}" srcId="{44572F4E-6041-43EF-82B7-9B02AA902E47}" destId="{C22BC3FC-441C-4CF1-9FF2-1E033426A8E1}" srcOrd="1" destOrd="0" parTransId="{7927E217-69EE-435C-9DCB-7B115FD567AD}" sibTransId="{9B9023A5-05B0-4769-AD84-C977F763C161}"/>
    <dgm:cxn modelId="{595A5F5D-2C4F-4FA9-BE34-4D1F10BA2EB2}" type="presOf" srcId="{E3E95F98-E438-440D-A941-47AED8265909}" destId="{876618EC-38BE-4D01-A42F-B34BC9B8CD2B}" srcOrd="0" destOrd="0" presId="urn:microsoft.com/office/officeart/2005/8/layout/chevron2"/>
    <dgm:cxn modelId="{DE625147-0EA9-40FE-9AA8-6F9F9C49F03B}" srcId="{79A3485E-BEC3-4F9B-98A8-06A6B1BFA67A}" destId="{4150F577-0A84-4F71-8BB6-F8B35E53B5DD}" srcOrd="1" destOrd="0" parTransId="{53876C04-80B7-4D3B-95A0-327E5197BFF3}" sibTransId="{1C0BAE93-5C37-4EC8-BE24-E0E2F4255F03}"/>
    <dgm:cxn modelId="{CD6C2A4B-8F89-4D2A-BA8F-734D616774F7}" srcId="{0EA39CE7-5FD7-4CBD-AEE5-CBF7FD5BF3B8}" destId="{44572F4E-6041-43EF-82B7-9B02AA902E47}" srcOrd="0" destOrd="0" parTransId="{4F6CDC7F-68C6-460A-B600-1A1B194221C7}" sibTransId="{09F87B4F-4C2C-41BA-B722-7989B5FF23F5}"/>
    <dgm:cxn modelId="{C2B2736F-DACA-434D-8DA6-33F9EDF06CA3}" type="presOf" srcId="{4150F577-0A84-4F71-8BB6-F8B35E53B5DD}" destId="{3BE4FD6E-4F0D-4CA2-B883-040758C3D848}" srcOrd="0" destOrd="1" presId="urn:microsoft.com/office/officeart/2005/8/layout/chevron2"/>
    <dgm:cxn modelId="{DBF00885-BAE6-403E-AB51-DAC655011CF8}" type="presOf" srcId="{44572F4E-6041-43EF-82B7-9B02AA902E47}" destId="{73CD7EB0-34C0-4CEC-850A-3EA97DB0F382}" srcOrd="0" destOrd="0" presId="urn:microsoft.com/office/officeart/2005/8/layout/chevron2"/>
    <dgm:cxn modelId="{3DB81C91-EC94-4048-AF75-366814A50166}" type="presOf" srcId="{F494D2CD-A6C2-455D-A61F-0F98E327BA1C}" destId="{D8D50EC5-470B-4507-9D8D-EEFB0B7AB825}" srcOrd="0" destOrd="0" presId="urn:microsoft.com/office/officeart/2005/8/layout/chevron2"/>
    <dgm:cxn modelId="{28971997-F780-4D49-8627-A610D05392AC}" type="presOf" srcId="{79A3485E-BEC3-4F9B-98A8-06A6B1BFA67A}" destId="{D37323D8-AB8A-4DB1-BE07-36DCCD67598F}" srcOrd="0" destOrd="0" presId="urn:microsoft.com/office/officeart/2005/8/layout/chevron2"/>
    <dgm:cxn modelId="{E6F26998-E834-4818-88BF-31DE730130DF}" type="presOf" srcId="{DFC5FA13-6EC1-46C5-8B88-C4A0D27C3D38}" destId="{4E85A9D3-67EA-4666-9903-DC27731D6279}" srcOrd="0" destOrd="0" presId="urn:microsoft.com/office/officeart/2005/8/layout/chevron2"/>
    <dgm:cxn modelId="{E389359C-A888-453F-AF5F-ED306CA530DD}" srcId="{E3E95F98-E438-440D-A941-47AED8265909}" destId="{475F4E4E-6FDC-4560-8E9C-227EE38D8CA4}" srcOrd="2" destOrd="0" parTransId="{74B13465-D97B-4BCA-82CA-EAE15646C655}" sibTransId="{6740389A-DE23-4D33-9621-FE2E76CA9C3C}"/>
    <dgm:cxn modelId="{C9FD8AAE-ABB3-4C70-BB9A-EF8298BBBC3F}" type="presOf" srcId="{475F4E4E-6FDC-4560-8E9C-227EE38D8CA4}" destId="{D8D50EC5-470B-4507-9D8D-EEFB0B7AB825}" srcOrd="0" destOrd="2" presId="urn:microsoft.com/office/officeart/2005/8/layout/chevron2"/>
    <dgm:cxn modelId="{38706BC8-6C2E-452C-8EDF-37AA8ACB1839}" type="presOf" srcId="{C822CE51-5051-48EA-9410-191CDC4C36A5}" destId="{3BE4FD6E-4F0D-4CA2-B883-040758C3D848}" srcOrd="0" destOrd="0" presId="urn:microsoft.com/office/officeart/2005/8/layout/chevron2"/>
    <dgm:cxn modelId="{8A3FB9DF-9CDC-4800-8C8A-D36109EFD023}" srcId="{0EA39CE7-5FD7-4CBD-AEE5-CBF7FD5BF3B8}" destId="{79A3485E-BEC3-4F9B-98A8-06A6B1BFA67A}" srcOrd="1" destOrd="0" parTransId="{32E7E908-5F29-429C-8398-1A9D70D6CA59}" sibTransId="{854788D4-5930-48C3-AB26-5C7BD1852DED}"/>
    <dgm:cxn modelId="{450E14F2-242C-4F2E-8FAC-C4A4D859C48D}" type="presOf" srcId="{C22BC3FC-441C-4CF1-9FF2-1E033426A8E1}" destId="{4E85A9D3-67EA-4666-9903-DC27731D6279}" srcOrd="0" destOrd="1" presId="urn:microsoft.com/office/officeart/2005/8/layout/chevron2"/>
    <dgm:cxn modelId="{A0DB04FC-70C5-49FF-9105-9124F69B37BA}" srcId="{D3F12840-0997-4F9F-8B3D-585B25505183}" destId="{AAD76A29-2E88-4577-A0B0-BD619B3EED7F}" srcOrd="0" destOrd="0" parTransId="{B9371B24-ACAE-4635-8525-6E6F2D8875AB}" sibTransId="{A8FB13AA-53BC-46E2-B23C-F48E8ECD545D}"/>
    <dgm:cxn modelId="{9B977CD3-5EBD-46C3-AB85-4D2513F0D04B}" type="presParOf" srcId="{23EA78F6-D53C-4677-BD02-DF7B32CED169}" destId="{7A97DBC5-3422-43D0-A97A-10A331C95E14}" srcOrd="0" destOrd="0" presId="urn:microsoft.com/office/officeart/2005/8/layout/chevron2"/>
    <dgm:cxn modelId="{9EE248B0-C1AA-4DB2-B693-6E8D89A515C3}" type="presParOf" srcId="{7A97DBC5-3422-43D0-A97A-10A331C95E14}" destId="{73CD7EB0-34C0-4CEC-850A-3EA97DB0F382}" srcOrd="0" destOrd="0" presId="urn:microsoft.com/office/officeart/2005/8/layout/chevron2"/>
    <dgm:cxn modelId="{B3BA58BD-9FCA-450B-AE51-4E377B91B90B}" type="presParOf" srcId="{7A97DBC5-3422-43D0-A97A-10A331C95E14}" destId="{4E85A9D3-67EA-4666-9903-DC27731D6279}" srcOrd="1" destOrd="0" presId="urn:microsoft.com/office/officeart/2005/8/layout/chevron2"/>
    <dgm:cxn modelId="{3582E824-19A7-4AD5-B678-90C42049D735}" type="presParOf" srcId="{23EA78F6-D53C-4677-BD02-DF7B32CED169}" destId="{03BB4AE4-299F-418C-89C1-83B05D1F9938}" srcOrd="1" destOrd="0" presId="urn:microsoft.com/office/officeart/2005/8/layout/chevron2"/>
    <dgm:cxn modelId="{7BF61A7F-080A-4D47-9748-BAD04CE3CD4D}" type="presParOf" srcId="{23EA78F6-D53C-4677-BD02-DF7B32CED169}" destId="{8F72F170-5BC1-4C93-9FD8-7EB64615778B}" srcOrd="2" destOrd="0" presId="urn:microsoft.com/office/officeart/2005/8/layout/chevron2"/>
    <dgm:cxn modelId="{959EB556-8790-4F0A-BB29-C5EEB1349936}" type="presParOf" srcId="{8F72F170-5BC1-4C93-9FD8-7EB64615778B}" destId="{D37323D8-AB8A-4DB1-BE07-36DCCD67598F}" srcOrd="0" destOrd="0" presId="urn:microsoft.com/office/officeart/2005/8/layout/chevron2"/>
    <dgm:cxn modelId="{074672DC-1BAD-4F7A-9524-9D6BECD9030D}" type="presParOf" srcId="{8F72F170-5BC1-4C93-9FD8-7EB64615778B}" destId="{3BE4FD6E-4F0D-4CA2-B883-040758C3D848}" srcOrd="1" destOrd="0" presId="urn:microsoft.com/office/officeart/2005/8/layout/chevron2"/>
    <dgm:cxn modelId="{18D44A7B-D8F3-44C5-B1F0-BC6E1A70988D}" type="presParOf" srcId="{23EA78F6-D53C-4677-BD02-DF7B32CED169}" destId="{A40646D4-9154-489A-BE09-6030DF4A3809}" srcOrd="3" destOrd="0" presId="urn:microsoft.com/office/officeart/2005/8/layout/chevron2"/>
    <dgm:cxn modelId="{D8DC68DD-C01E-43F5-91A5-5B09915BF2F4}" type="presParOf" srcId="{23EA78F6-D53C-4677-BD02-DF7B32CED169}" destId="{80E9BB73-DB33-4894-8911-578772A09502}" srcOrd="4" destOrd="0" presId="urn:microsoft.com/office/officeart/2005/8/layout/chevron2"/>
    <dgm:cxn modelId="{D8681F1C-9961-4B75-A4BC-51E95CDF7A7F}" type="presParOf" srcId="{80E9BB73-DB33-4894-8911-578772A09502}" destId="{F5F3A2F8-18BB-4203-B41E-3D43237B065C}" srcOrd="0" destOrd="0" presId="urn:microsoft.com/office/officeart/2005/8/layout/chevron2"/>
    <dgm:cxn modelId="{52EE826C-4EE9-4F40-9778-217AA07F91D4}" type="presParOf" srcId="{80E9BB73-DB33-4894-8911-578772A09502}" destId="{2A5A05ED-64F5-4537-A0FC-A80BCF5EA9AA}" srcOrd="1" destOrd="0" presId="urn:microsoft.com/office/officeart/2005/8/layout/chevron2"/>
    <dgm:cxn modelId="{9AC5A9FD-BDF5-495E-AD47-359530511921}" type="presParOf" srcId="{23EA78F6-D53C-4677-BD02-DF7B32CED169}" destId="{358D226E-2DC4-4A31-9BFE-3F3C02F53F74}" srcOrd="5" destOrd="0" presId="urn:microsoft.com/office/officeart/2005/8/layout/chevron2"/>
    <dgm:cxn modelId="{B56D167F-9919-41A0-8394-13D0F5F3A11C}" type="presParOf" srcId="{23EA78F6-D53C-4677-BD02-DF7B32CED169}" destId="{73C7968B-3AB6-4A9B-B6D3-D9CBA39EF69D}" srcOrd="6" destOrd="0" presId="urn:microsoft.com/office/officeart/2005/8/layout/chevron2"/>
    <dgm:cxn modelId="{F07B3AD6-AB11-48D1-AE81-E4D84B89E55F}" type="presParOf" srcId="{73C7968B-3AB6-4A9B-B6D3-D9CBA39EF69D}" destId="{876618EC-38BE-4D01-A42F-B34BC9B8CD2B}" srcOrd="0" destOrd="0" presId="urn:microsoft.com/office/officeart/2005/8/layout/chevron2"/>
    <dgm:cxn modelId="{480C869B-5263-4C6E-8D88-753278934BDB}" type="presParOf" srcId="{73C7968B-3AB6-4A9B-B6D3-D9CBA39EF69D}" destId="{D8D50EC5-470B-4507-9D8D-EEFB0B7AB82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8A5946-29A9-40D6-A51F-FF00588EC11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CCE309-4610-4C47-87F4-FBA8C0B19DB7}">
      <dgm:prSet/>
      <dgm:spPr/>
      <dgm:t>
        <a:bodyPr/>
        <a:lstStyle/>
        <a:p>
          <a:r>
            <a:rPr lang="en-US"/>
            <a:t>What game characteristics are predictive of a high game rating?</a:t>
          </a:r>
        </a:p>
      </dgm:t>
    </dgm:pt>
    <dgm:pt modelId="{2AB8DB09-7C9C-48B0-B9DE-F3A99E8E3EA4}" type="parTrans" cxnId="{A0877B54-744E-4303-838B-2E9E42398A86}">
      <dgm:prSet/>
      <dgm:spPr/>
      <dgm:t>
        <a:bodyPr/>
        <a:lstStyle/>
        <a:p>
          <a:endParaRPr lang="en-US"/>
        </a:p>
      </dgm:t>
    </dgm:pt>
    <dgm:pt modelId="{31EEF5CF-CCAE-473B-9CE5-8081786DC38B}" type="sibTrans" cxnId="{A0877B54-744E-4303-838B-2E9E42398A86}">
      <dgm:prSet/>
      <dgm:spPr/>
      <dgm:t>
        <a:bodyPr/>
        <a:lstStyle/>
        <a:p>
          <a:endParaRPr lang="en-US"/>
        </a:p>
      </dgm:t>
    </dgm:pt>
    <dgm:pt modelId="{781B19DE-ED8C-4956-830E-83CDFB140519}">
      <dgm:prSet/>
      <dgm:spPr/>
      <dgm:t>
        <a:bodyPr/>
        <a:lstStyle/>
        <a:p>
          <a:r>
            <a:rPr lang="en-US" dirty="0"/>
            <a:t>Are these characteristics different across different genres of game?</a:t>
          </a:r>
        </a:p>
      </dgm:t>
    </dgm:pt>
    <dgm:pt modelId="{7D1A9FE5-6AC4-4D2D-87DE-8AEEB12C043E}" type="parTrans" cxnId="{770C84F2-F295-44FB-942D-809064488312}">
      <dgm:prSet/>
      <dgm:spPr/>
      <dgm:t>
        <a:bodyPr/>
        <a:lstStyle/>
        <a:p>
          <a:endParaRPr lang="en-US"/>
        </a:p>
      </dgm:t>
    </dgm:pt>
    <dgm:pt modelId="{CAED3314-F96A-423C-AD9D-26089BD852D7}" type="sibTrans" cxnId="{770C84F2-F295-44FB-942D-809064488312}">
      <dgm:prSet/>
      <dgm:spPr/>
      <dgm:t>
        <a:bodyPr/>
        <a:lstStyle/>
        <a:p>
          <a:endParaRPr lang="en-US"/>
        </a:p>
      </dgm:t>
    </dgm:pt>
    <dgm:pt modelId="{7B1483D6-CE27-4576-A9DC-1D78D97136D3}">
      <dgm:prSet/>
      <dgm:spPr/>
      <dgm:t>
        <a:bodyPr/>
        <a:lstStyle/>
        <a:p>
          <a:r>
            <a:rPr lang="en-US" dirty="0"/>
            <a:t>Have these characteristics changed as a result of the covid pandemic?</a:t>
          </a:r>
        </a:p>
        <a:p>
          <a:r>
            <a:rPr lang="en-US" b="1" dirty="0"/>
            <a:t>Hypothesis</a:t>
          </a:r>
          <a:r>
            <a:rPr lang="en-US" dirty="0"/>
            <a:t>: Multiplayer games increased in popularity</a:t>
          </a:r>
        </a:p>
      </dgm:t>
    </dgm:pt>
    <dgm:pt modelId="{2304E663-0CA6-4087-96DF-330239B3C79A}" type="parTrans" cxnId="{799C2099-10FB-4440-92A8-04F56013AEDD}">
      <dgm:prSet/>
      <dgm:spPr/>
      <dgm:t>
        <a:bodyPr/>
        <a:lstStyle/>
        <a:p>
          <a:endParaRPr lang="en-US"/>
        </a:p>
      </dgm:t>
    </dgm:pt>
    <dgm:pt modelId="{FCD10CD5-504C-4BCC-8948-053A7109BD48}" type="sibTrans" cxnId="{799C2099-10FB-4440-92A8-04F56013AEDD}">
      <dgm:prSet/>
      <dgm:spPr/>
      <dgm:t>
        <a:bodyPr/>
        <a:lstStyle/>
        <a:p>
          <a:endParaRPr lang="en-US"/>
        </a:p>
      </dgm:t>
    </dgm:pt>
    <dgm:pt modelId="{A4635996-0ACD-41E5-8F65-6DFB7CEE836B}" type="pres">
      <dgm:prSet presAssocID="{898A5946-29A9-40D6-A51F-FF00588EC115}" presName="root" presStyleCnt="0">
        <dgm:presLayoutVars>
          <dgm:dir/>
          <dgm:resizeHandles val="exact"/>
        </dgm:presLayoutVars>
      </dgm:prSet>
      <dgm:spPr/>
    </dgm:pt>
    <dgm:pt modelId="{00592B5E-C298-4766-876A-A738EAA2C630}" type="pres">
      <dgm:prSet presAssocID="{84CCE309-4610-4C47-87F4-FBA8C0B19DB7}" presName="compNode" presStyleCnt="0"/>
      <dgm:spPr/>
    </dgm:pt>
    <dgm:pt modelId="{1ECC3523-9CC4-4EE0-ABDB-F3C9CE7C698F}" type="pres">
      <dgm:prSet presAssocID="{84CCE309-4610-4C47-87F4-FBA8C0B19DB7}" presName="bgRect" presStyleLbl="bgShp" presStyleIdx="0" presStyleCnt="3"/>
      <dgm:spPr/>
    </dgm:pt>
    <dgm:pt modelId="{77AFEEAD-C026-4DFC-9393-64519D0D4D2D}" type="pres">
      <dgm:prSet presAssocID="{84CCE309-4610-4C47-87F4-FBA8C0B19DB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1C60FB0A-81D2-481F-BF7D-546D435FA370}" type="pres">
      <dgm:prSet presAssocID="{84CCE309-4610-4C47-87F4-FBA8C0B19DB7}" presName="spaceRect" presStyleCnt="0"/>
      <dgm:spPr/>
    </dgm:pt>
    <dgm:pt modelId="{5209D81A-AFAF-4646-AC70-70C8469D9892}" type="pres">
      <dgm:prSet presAssocID="{84CCE309-4610-4C47-87F4-FBA8C0B19DB7}" presName="parTx" presStyleLbl="revTx" presStyleIdx="0" presStyleCnt="3">
        <dgm:presLayoutVars>
          <dgm:chMax val="0"/>
          <dgm:chPref val="0"/>
        </dgm:presLayoutVars>
      </dgm:prSet>
      <dgm:spPr/>
    </dgm:pt>
    <dgm:pt modelId="{B4F8AE6D-FFF8-4516-8647-E846A4B47030}" type="pres">
      <dgm:prSet presAssocID="{31EEF5CF-CCAE-473B-9CE5-8081786DC38B}" presName="sibTrans" presStyleCnt="0"/>
      <dgm:spPr/>
    </dgm:pt>
    <dgm:pt modelId="{BEDD4FD0-BF5C-4B8B-A4FD-C5B329A81275}" type="pres">
      <dgm:prSet presAssocID="{781B19DE-ED8C-4956-830E-83CDFB140519}" presName="compNode" presStyleCnt="0"/>
      <dgm:spPr/>
    </dgm:pt>
    <dgm:pt modelId="{1EFE0280-D711-4681-A972-71001FE835C1}" type="pres">
      <dgm:prSet presAssocID="{781B19DE-ED8C-4956-830E-83CDFB140519}" presName="bgRect" presStyleLbl="bgShp" presStyleIdx="1" presStyleCnt="3"/>
      <dgm:spPr/>
    </dgm:pt>
    <dgm:pt modelId="{7A5BB42B-B17B-4EF4-A16B-4249B07755E3}" type="pres">
      <dgm:prSet presAssocID="{781B19DE-ED8C-4956-830E-83CDFB1405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ma"/>
        </a:ext>
      </dgm:extLst>
    </dgm:pt>
    <dgm:pt modelId="{A075C09E-FEC5-4EA1-B625-974ABEA853D2}" type="pres">
      <dgm:prSet presAssocID="{781B19DE-ED8C-4956-830E-83CDFB140519}" presName="spaceRect" presStyleCnt="0"/>
      <dgm:spPr/>
    </dgm:pt>
    <dgm:pt modelId="{06A768D5-9E67-4F37-8153-8A354211A8D9}" type="pres">
      <dgm:prSet presAssocID="{781B19DE-ED8C-4956-830E-83CDFB140519}" presName="parTx" presStyleLbl="revTx" presStyleIdx="1" presStyleCnt="3">
        <dgm:presLayoutVars>
          <dgm:chMax val="0"/>
          <dgm:chPref val="0"/>
        </dgm:presLayoutVars>
      </dgm:prSet>
      <dgm:spPr/>
    </dgm:pt>
    <dgm:pt modelId="{7106ACA1-68FE-42ED-AFDE-DC12B6CB7901}" type="pres">
      <dgm:prSet presAssocID="{CAED3314-F96A-423C-AD9D-26089BD852D7}" presName="sibTrans" presStyleCnt="0"/>
      <dgm:spPr/>
    </dgm:pt>
    <dgm:pt modelId="{CAAC7EB0-AE5F-4DE8-8BFC-D8EEA874E7F4}" type="pres">
      <dgm:prSet presAssocID="{7B1483D6-CE27-4576-A9DC-1D78D97136D3}" presName="compNode" presStyleCnt="0"/>
      <dgm:spPr/>
    </dgm:pt>
    <dgm:pt modelId="{65013CC2-4913-411E-B09C-C040044DA4AC}" type="pres">
      <dgm:prSet presAssocID="{7B1483D6-CE27-4576-A9DC-1D78D97136D3}" presName="bgRect" presStyleLbl="bgShp" presStyleIdx="2" presStyleCnt="3"/>
      <dgm:spPr/>
    </dgm:pt>
    <dgm:pt modelId="{B1343DC9-184B-48FC-BF40-760AE4605C6B}" type="pres">
      <dgm:prSet presAssocID="{7B1483D6-CE27-4576-A9DC-1D78D97136D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vid-19 with solid fill"/>
        </a:ext>
      </dgm:extLst>
    </dgm:pt>
    <dgm:pt modelId="{011C3886-3553-4A8A-A109-A7DC7CA907D7}" type="pres">
      <dgm:prSet presAssocID="{7B1483D6-CE27-4576-A9DC-1D78D97136D3}" presName="spaceRect" presStyleCnt="0"/>
      <dgm:spPr/>
    </dgm:pt>
    <dgm:pt modelId="{D802E15F-51F1-48A0-A708-02CBB1C275E3}" type="pres">
      <dgm:prSet presAssocID="{7B1483D6-CE27-4576-A9DC-1D78D97136D3}" presName="parTx" presStyleLbl="revTx" presStyleIdx="2" presStyleCnt="3">
        <dgm:presLayoutVars>
          <dgm:chMax val="0"/>
          <dgm:chPref val="0"/>
        </dgm:presLayoutVars>
      </dgm:prSet>
      <dgm:spPr/>
    </dgm:pt>
  </dgm:ptLst>
  <dgm:cxnLst>
    <dgm:cxn modelId="{6C44FC20-E031-49ED-B590-5DB189144A31}" type="presOf" srcId="{7B1483D6-CE27-4576-A9DC-1D78D97136D3}" destId="{D802E15F-51F1-48A0-A708-02CBB1C275E3}" srcOrd="0" destOrd="0" presId="urn:microsoft.com/office/officeart/2018/2/layout/IconVerticalSolidList"/>
    <dgm:cxn modelId="{002BBF41-4147-4A5B-A8AE-AEB4F59FB73C}" type="presOf" srcId="{781B19DE-ED8C-4956-830E-83CDFB140519}" destId="{06A768D5-9E67-4F37-8153-8A354211A8D9}" srcOrd="0" destOrd="0" presId="urn:microsoft.com/office/officeart/2018/2/layout/IconVerticalSolidList"/>
    <dgm:cxn modelId="{A0877B54-744E-4303-838B-2E9E42398A86}" srcId="{898A5946-29A9-40D6-A51F-FF00588EC115}" destId="{84CCE309-4610-4C47-87F4-FBA8C0B19DB7}" srcOrd="0" destOrd="0" parTransId="{2AB8DB09-7C9C-48B0-B9DE-F3A99E8E3EA4}" sibTransId="{31EEF5CF-CCAE-473B-9CE5-8081786DC38B}"/>
    <dgm:cxn modelId="{228AA25A-1893-4EBA-AA81-B801B08E04DE}" type="presOf" srcId="{84CCE309-4610-4C47-87F4-FBA8C0B19DB7}" destId="{5209D81A-AFAF-4646-AC70-70C8469D9892}" srcOrd="0" destOrd="0" presId="urn:microsoft.com/office/officeart/2018/2/layout/IconVerticalSolidList"/>
    <dgm:cxn modelId="{21C09098-A1DD-4B2E-B1D6-8321E8BE1C5E}" type="presOf" srcId="{898A5946-29A9-40D6-A51F-FF00588EC115}" destId="{A4635996-0ACD-41E5-8F65-6DFB7CEE836B}" srcOrd="0" destOrd="0" presId="urn:microsoft.com/office/officeart/2018/2/layout/IconVerticalSolidList"/>
    <dgm:cxn modelId="{799C2099-10FB-4440-92A8-04F56013AEDD}" srcId="{898A5946-29A9-40D6-A51F-FF00588EC115}" destId="{7B1483D6-CE27-4576-A9DC-1D78D97136D3}" srcOrd="2" destOrd="0" parTransId="{2304E663-0CA6-4087-96DF-330239B3C79A}" sibTransId="{FCD10CD5-504C-4BCC-8948-053A7109BD48}"/>
    <dgm:cxn modelId="{770C84F2-F295-44FB-942D-809064488312}" srcId="{898A5946-29A9-40D6-A51F-FF00588EC115}" destId="{781B19DE-ED8C-4956-830E-83CDFB140519}" srcOrd="1" destOrd="0" parTransId="{7D1A9FE5-6AC4-4D2D-87DE-8AEEB12C043E}" sibTransId="{CAED3314-F96A-423C-AD9D-26089BD852D7}"/>
    <dgm:cxn modelId="{2479EF4D-D750-4389-964C-F4BD51F6720E}" type="presParOf" srcId="{A4635996-0ACD-41E5-8F65-6DFB7CEE836B}" destId="{00592B5E-C298-4766-876A-A738EAA2C630}" srcOrd="0" destOrd="0" presId="urn:microsoft.com/office/officeart/2018/2/layout/IconVerticalSolidList"/>
    <dgm:cxn modelId="{0E4A9C91-4D2D-48D8-B60D-65AB6FB35820}" type="presParOf" srcId="{00592B5E-C298-4766-876A-A738EAA2C630}" destId="{1ECC3523-9CC4-4EE0-ABDB-F3C9CE7C698F}" srcOrd="0" destOrd="0" presId="urn:microsoft.com/office/officeart/2018/2/layout/IconVerticalSolidList"/>
    <dgm:cxn modelId="{BEC06CF7-2716-4367-970F-6F588F83EB88}" type="presParOf" srcId="{00592B5E-C298-4766-876A-A738EAA2C630}" destId="{77AFEEAD-C026-4DFC-9393-64519D0D4D2D}" srcOrd="1" destOrd="0" presId="urn:microsoft.com/office/officeart/2018/2/layout/IconVerticalSolidList"/>
    <dgm:cxn modelId="{A4445582-644E-493F-90D6-87B6FDDF48FC}" type="presParOf" srcId="{00592B5E-C298-4766-876A-A738EAA2C630}" destId="{1C60FB0A-81D2-481F-BF7D-546D435FA370}" srcOrd="2" destOrd="0" presId="urn:microsoft.com/office/officeart/2018/2/layout/IconVerticalSolidList"/>
    <dgm:cxn modelId="{8B19BB65-1A88-4687-A8C1-F94E1854AAB1}" type="presParOf" srcId="{00592B5E-C298-4766-876A-A738EAA2C630}" destId="{5209D81A-AFAF-4646-AC70-70C8469D9892}" srcOrd="3" destOrd="0" presId="urn:microsoft.com/office/officeart/2018/2/layout/IconVerticalSolidList"/>
    <dgm:cxn modelId="{13B09D56-A930-4569-8EDD-3FAA8AA2268E}" type="presParOf" srcId="{A4635996-0ACD-41E5-8F65-6DFB7CEE836B}" destId="{B4F8AE6D-FFF8-4516-8647-E846A4B47030}" srcOrd="1" destOrd="0" presId="urn:microsoft.com/office/officeart/2018/2/layout/IconVerticalSolidList"/>
    <dgm:cxn modelId="{3A305CD9-2D38-4996-A0B9-581F6B972DF4}" type="presParOf" srcId="{A4635996-0ACD-41E5-8F65-6DFB7CEE836B}" destId="{BEDD4FD0-BF5C-4B8B-A4FD-C5B329A81275}" srcOrd="2" destOrd="0" presId="urn:microsoft.com/office/officeart/2018/2/layout/IconVerticalSolidList"/>
    <dgm:cxn modelId="{625E141B-B984-4701-83A7-969D517E4AC5}" type="presParOf" srcId="{BEDD4FD0-BF5C-4B8B-A4FD-C5B329A81275}" destId="{1EFE0280-D711-4681-A972-71001FE835C1}" srcOrd="0" destOrd="0" presId="urn:microsoft.com/office/officeart/2018/2/layout/IconVerticalSolidList"/>
    <dgm:cxn modelId="{10182803-331E-4561-8E71-A67041012317}" type="presParOf" srcId="{BEDD4FD0-BF5C-4B8B-A4FD-C5B329A81275}" destId="{7A5BB42B-B17B-4EF4-A16B-4249B07755E3}" srcOrd="1" destOrd="0" presId="urn:microsoft.com/office/officeart/2018/2/layout/IconVerticalSolidList"/>
    <dgm:cxn modelId="{3AFA539B-B315-4650-B0DD-0F8FA13713BA}" type="presParOf" srcId="{BEDD4FD0-BF5C-4B8B-A4FD-C5B329A81275}" destId="{A075C09E-FEC5-4EA1-B625-974ABEA853D2}" srcOrd="2" destOrd="0" presId="urn:microsoft.com/office/officeart/2018/2/layout/IconVerticalSolidList"/>
    <dgm:cxn modelId="{3509EE75-B266-48B5-81AA-636DC9B18F52}" type="presParOf" srcId="{BEDD4FD0-BF5C-4B8B-A4FD-C5B329A81275}" destId="{06A768D5-9E67-4F37-8153-8A354211A8D9}" srcOrd="3" destOrd="0" presId="urn:microsoft.com/office/officeart/2018/2/layout/IconVerticalSolidList"/>
    <dgm:cxn modelId="{1EF436FD-D1A6-4C8D-8975-68AFA6AF6204}" type="presParOf" srcId="{A4635996-0ACD-41E5-8F65-6DFB7CEE836B}" destId="{7106ACA1-68FE-42ED-AFDE-DC12B6CB7901}" srcOrd="3" destOrd="0" presId="urn:microsoft.com/office/officeart/2018/2/layout/IconVerticalSolidList"/>
    <dgm:cxn modelId="{DDB49F74-9BC8-48B0-9362-E72547B6F35F}" type="presParOf" srcId="{A4635996-0ACD-41E5-8F65-6DFB7CEE836B}" destId="{CAAC7EB0-AE5F-4DE8-8BFC-D8EEA874E7F4}" srcOrd="4" destOrd="0" presId="urn:microsoft.com/office/officeart/2018/2/layout/IconVerticalSolidList"/>
    <dgm:cxn modelId="{51C87F0D-52B2-4CE3-BAB0-255311F6F46B}" type="presParOf" srcId="{CAAC7EB0-AE5F-4DE8-8BFC-D8EEA874E7F4}" destId="{65013CC2-4913-411E-B09C-C040044DA4AC}" srcOrd="0" destOrd="0" presId="urn:microsoft.com/office/officeart/2018/2/layout/IconVerticalSolidList"/>
    <dgm:cxn modelId="{A296D2D9-84F4-43E5-955C-2C10009AF4B1}" type="presParOf" srcId="{CAAC7EB0-AE5F-4DE8-8BFC-D8EEA874E7F4}" destId="{B1343DC9-184B-48FC-BF40-760AE4605C6B}" srcOrd="1" destOrd="0" presId="urn:microsoft.com/office/officeart/2018/2/layout/IconVerticalSolidList"/>
    <dgm:cxn modelId="{7B7A94D0-9800-45C5-B5A2-CFEB3432C118}" type="presParOf" srcId="{CAAC7EB0-AE5F-4DE8-8BFC-D8EEA874E7F4}" destId="{011C3886-3553-4A8A-A109-A7DC7CA907D7}" srcOrd="2" destOrd="0" presId="urn:microsoft.com/office/officeart/2018/2/layout/IconVerticalSolidList"/>
    <dgm:cxn modelId="{17F1366E-CD98-4C12-B574-E8131EDAF23F}" type="presParOf" srcId="{CAAC7EB0-AE5F-4DE8-8BFC-D8EEA874E7F4}" destId="{D802E15F-51F1-48A0-A708-02CBB1C275E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07F7A9-EC33-429B-BD35-BC77BEA18382}"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5DAA836F-504F-4E7C-8CC5-71260B065B77}">
      <dgm:prSet/>
      <dgm:spPr/>
      <dgm:t>
        <a:bodyPr/>
        <a:lstStyle/>
        <a:p>
          <a:r>
            <a:rPr lang="en-US" b="1"/>
            <a:t>Initial Data Cleaning:</a:t>
          </a:r>
          <a:endParaRPr lang="en-US"/>
        </a:p>
      </dgm:t>
    </dgm:pt>
    <dgm:pt modelId="{30EE9A9B-6933-4624-AF50-05963A007D6C}" type="parTrans" cxnId="{418A5F5E-CB06-46D6-B806-E8EF9FBA973A}">
      <dgm:prSet/>
      <dgm:spPr/>
      <dgm:t>
        <a:bodyPr/>
        <a:lstStyle/>
        <a:p>
          <a:endParaRPr lang="en-US"/>
        </a:p>
      </dgm:t>
    </dgm:pt>
    <dgm:pt modelId="{CF8640AF-7B2B-4AFA-8440-0997591F1BC8}" type="sibTrans" cxnId="{418A5F5E-CB06-46D6-B806-E8EF9FBA973A}">
      <dgm:prSet/>
      <dgm:spPr/>
      <dgm:t>
        <a:bodyPr/>
        <a:lstStyle/>
        <a:p>
          <a:endParaRPr lang="en-US"/>
        </a:p>
      </dgm:t>
    </dgm:pt>
    <dgm:pt modelId="{1433D601-3026-4D4D-8BEB-1AA5B46ABE6E}">
      <dgm:prSet/>
      <dgm:spPr/>
      <dgm:t>
        <a:bodyPr/>
        <a:lstStyle/>
        <a:p>
          <a:r>
            <a:rPr lang="en-US" b="1"/>
            <a:t>Removed beta and test games from App list</a:t>
          </a:r>
          <a:endParaRPr lang="en-US"/>
        </a:p>
      </dgm:t>
    </dgm:pt>
    <dgm:pt modelId="{7F1D8B6B-AE6E-4864-9FD9-42873E8B09B9}" type="parTrans" cxnId="{88B70AFC-3329-477B-A572-2F983E240424}">
      <dgm:prSet/>
      <dgm:spPr/>
      <dgm:t>
        <a:bodyPr/>
        <a:lstStyle/>
        <a:p>
          <a:endParaRPr lang="en-US"/>
        </a:p>
      </dgm:t>
    </dgm:pt>
    <dgm:pt modelId="{1BE0B31D-AB8E-4FB1-917C-1FE43E7BCFA4}" type="sibTrans" cxnId="{88B70AFC-3329-477B-A572-2F983E240424}">
      <dgm:prSet/>
      <dgm:spPr/>
      <dgm:t>
        <a:bodyPr/>
        <a:lstStyle/>
        <a:p>
          <a:endParaRPr lang="en-US"/>
        </a:p>
      </dgm:t>
    </dgm:pt>
    <dgm:pt modelId="{EBFED667-0190-474B-ABAE-5F2775C7B18F}">
      <dgm:prSet/>
      <dgm:spPr/>
      <dgm:t>
        <a:bodyPr/>
        <a:lstStyle/>
        <a:p>
          <a:r>
            <a:rPr lang="en-US" b="1"/>
            <a:t>Reformatted nested data columns (ex. Categories stored as dictionaries)</a:t>
          </a:r>
          <a:endParaRPr lang="en-US"/>
        </a:p>
      </dgm:t>
    </dgm:pt>
    <dgm:pt modelId="{A9ADFAE7-D7C3-4175-9B09-83CFE688422A}" type="parTrans" cxnId="{52B8BE92-FDE2-4B68-A52C-F66FD00715F6}">
      <dgm:prSet/>
      <dgm:spPr/>
      <dgm:t>
        <a:bodyPr/>
        <a:lstStyle/>
        <a:p>
          <a:endParaRPr lang="en-US"/>
        </a:p>
      </dgm:t>
    </dgm:pt>
    <dgm:pt modelId="{C1D8773C-B10F-4EC7-B27A-31FBC089CE15}" type="sibTrans" cxnId="{52B8BE92-FDE2-4B68-A52C-F66FD00715F6}">
      <dgm:prSet/>
      <dgm:spPr/>
      <dgm:t>
        <a:bodyPr/>
        <a:lstStyle/>
        <a:p>
          <a:endParaRPr lang="en-US"/>
        </a:p>
      </dgm:t>
    </dgm:pt>
    <dgm:pt modelId="{A1DB6369-CCBA-4955-A3D3-FAFFCAB72FCE}">
      <dgm:prSet/>
      <dgm:spPr/>
      <dgm:t>
        <a:bodyPr/>
        <a:lstStyle/>
        <a:p>
          <a:r>
            <a:rPr lang="en-US" b="1"/>
            <a:t>Cleaned and standardized text fields</a:t>
          </a:r>
          <a:endParaRPr lang="en-US"/>
        </a:p>
      </dgm:t>
    </dgm:pt>
    <dgm:pt modelId="{F34D743F-BA84-4725-88B6-CC3A795EE004}" type="parTrans" cxnId="{EA544698-9D30-416F-9ACB-AC3E05ACE942}">
      <dgm:prSet/>
      <dgm:spPr/>
      <dgm:t>
        <a:bodyPr/>
        <a:lstStyle/>
        <a:p>
          <a:endParaRPr lang="en-US"/>
        </a:p>
      </dgm:t>
    </dgm:pt>
    <dgm:pt modelId="{976D49B8-D7F8-4D62-8257-B7565C67A29F}" type="sibTrans" cxnId="{EA544698-9D30-416F-9ACB-AC3E05ACE942}">
      <dgm:prSet/>
      <dgm:spPr/>
      <dgm:t>
        <a:bodyPr/>
        <a:lstStyle/>
        <a:p>
          <a:endParaRPr lang="en-US"/>
        </a:p>
      </dgm:t>
    </dgm:pt>
    <dgm:pt modelId="{E061A655-C3BC-40EE-8957-BEE35863B6B9}">
      <dgm:prSet/>
      <dgm:spPr/>
      <dgm:t>
        <a:bodyPr/>
        <a:lstStyle/>
        <a:p>
          <a:r>
            <a:rPr lang="en-US" dirty="0"/>
            <a:t>After Initial cleaning, data consists of:</a:t>
          </a:r>
        </a:p>
      </dgm:t>
    </dgm:pt>
    <dgm:pt modelId="{A339BF2C-96A9-49F4-916B-3EF97C9807F8}" type="parTrans" cxnId="{9CAF22D9-BA99-41A8-9AEE-EC44A2862703}">
      <dgm:prSet/>
      <dgm:spPr/>
      <dgm:t>
        <a:bodyPr/>
        <a:lstStyle/>
        <a:p>
          <a:endParaRPr lang="en-US"/>
        </a:p>
      </dgm:t>
    </dgm:pt>
    <dgm:pt modelId="{07B4B68D-79F7-4A6F-AE51-64FA88F8796D}" type="sibTrans" cxnId="{9CAF22D9-BA99-41A8-9AEE-EC44A2862703}">
      <dgm:prSet/>
      <dgm:spPr/>
      <dgm:t>
        <a:bodyPr/>
        <a:lstStyle/>
        <a:p>
          <a:endParaRPr lang="en-US"/>
        </a:p>
      </dgm:t>
    </dgm:pt>
    <dgm:pt modelId="{9B17C020-F94B-4004-90F5-2D806802C2AF}">
      <dgm:prSet/>
      <dgm:spPr/>
      <dgm:t>
        <a:bodyPr/>
        <a:lstStyle/>
        <a:p>
          <a:r>
            <a:rPr lang="en-US"/>
            <a:t>18,424 Rows</a:t>
          </a:r>
        </a:p>
      </dgm:t>
    </dgm:pt>
    <dgm:pt modelId="{A36D1B29-5F88-4C28-A440-76DDCC4FAF00}" type="parTrans" cxnId="{A2080D71-63FB-44EC-958F-329FB4B105B8}">
      <dgm:prSet/>
      <dgm:spPr/>
      <dgm:t>
        <a:bodyPr/>
        <a:lstStyle/>
        <a:p>
          <a:endParaRPr lang="en-US"/>
        </a:p>
      </dgm:t>
    </dgm:pt>
    <dgm:pt modelId="{D10E5C71-2148-444D-8096-777C936BF7C6}" type="sibTrans" cxnId="{A2080D71-63FB-44EC-958F-329FB4B105B8}">
      <dgm:prSet/>
      <dgm:spPr/>
      <dgm:t>
        <a:bodyPr/>
        <a:lstStyle/>
        <a:p>
          <a:endParaRPr lang="en-US"/>
        </a:p>
      </dgm:t>
    </dgm:pt>
    <dgm:pt modelId="{812BC9C0-9FF3-4FAA-B7CB-8C4DAFCE730C}">
      <dgm:prSet/>
      <dgm:spPr/>
      <dgm:t>
        <a:bodyPr/>
        <a:lstStyle/>
        <a:p>
          <a:r>
            <a:rPr lang="en-US" dirty="0"/>
            <a:t>118 Columns</a:t>
          </a:r>
        </a:p>
      </dgm:t>
    </dgm:pt>
    <dgm:pt modelId="{AA1F7AAB-1E84-4993-B157-6D2031591537}" type="parTrans" cxnId="{02EB29D1-C379-43DA-B6EB-E1F03D820AF4}">
      <dgm:prSet/>
      <dgm:spPr/>
      <dgm:t>
        <a:bodyPr/>
        <a:lstStyle/>
        <a:p>
          <a:endParaRPr lang="en-US"/>
        </a:p>
      </dgm:t>
    </dgm:pt>
    <dgm:pt modelId="{60979816-F011-41E9-9EF5-DECAF2BA2076}" type="sibTrans" cxnId="{02EB29D1-C379-43DA-B6EB-E1F03D820AF4}">
      <dgm:prSet/>
      <dgm:spPr/>
      <dgm:t>
        <a:bodyPr/>
        <a:lstStyle/>
        <a:p>
          <a:endParaRPr lang="en-US"/>
        </a:p>
      </dgm:t>
    </dgm:pt>
    <dgm:pt modelId="{F2902196-6453-4692-8A03-00C9813C6A79}">
      <dgm:prSet/>
      <dgm:spPr/>
      <dgm:t>
        <a:bodyPr/>
        <a:lstStyle/>
        <a:p>
          <a:r>
            <a:rPr lang="en-US" dirty="0"/>
            <a:t>97 Categorical/Text</a:t>
          </a:r>
        </a:p>
      </dgm:t>
    </dgm:pt>
    <dgm:pt modelId="{EDB58401-CD4C-4104-9D7A-69FB5E97F6A4}" type="parTrans" cxnId="{798141A8-F929-4908-94BD-DC0BC282DF34}">
      <dgm:prSet/>
      <dgm:spPr/>
      <dgm:t>
        <a:bodyPr/>
        <a:lstStyle/>
        <a:p>
          <a:endParaRPr lang="en-US"/>
        </a:p>
      </dgm:t>
    </dgm:pt>
    <dgm:pt modelId="{79F3CAF7-917B-4C12-B161-F01109D7C062}" type="sibTrans" cxnId="{798141A8-F929-4908-94BD-DC0BC282DF34}">
      <dgm:prSet/>
      <dgm:spPr/>
      <dgm:t>
        <a:bodyPr/>
        <a:lstStyle/>
        <a:p>
          <a:endParaRPr lang="en-US"/>
        </a:p>
      </dgm:t>
    </dgm:pt>
    <dgm:pt modelId="{52C66508-1879-43E3-A8A9-57D3594C81B7}">
      <dgm:prSet/>
      <dgm:spPr/>
      <dgm:t>
        <a:bodyPr/>
        <a:lstStyle/>
        <a:p>
          <a:r>
            <a:rPr lang="en-US" dirty="0"/>
            <a:t>16 Numeric</a:t>
          </a:r>
        </a:p>
      </dgm:t>
    </dgm:pt>
    <dgm:pt modelId="{DE7636B4-03A8-47FB-94B7-AD45F56480D5}" type="parTrans" cxnId="{FB06D4A7-B748-431B-ABC8-959B29C17803}">
      <dgm:prSet/>
      <dgm:spPr/>
      <dgm:t>
        <a:bodyPr/>
        <a:lstStyle/>
        <a:p>
          <a:endParaRPr lang="en-US"/>
        </a:p>
      </dgm:t>
    </dgm:pt>
    <dgm:pt modelId="{3772E9B0-9685-4749-9A7F-39A4938096E1}" type="sibTrans" cxnId="{FB06D4A7-B748-431B-ABC8-959B29C17803}">
      <dgm:prSet/>
      <dgm:spPr/>
      <dgm:t>
        <a:bodyPr/>
        <a:lstStyle/>
        <a:p>
          <a:endParaRPr lang="en-US"/>
        </a:p>
      </dgm:t>
    </dgm:pt>
    <dgm:pt modelId="{C7F5FFF6-4DE5-4A2A-9304-04EB64D306C0}">
      <dgm:prSet/>
      <dgm:spPr/>
      <dgm:t>
        <a:bodyPr/>
        <a:lstStyle/>
        <a:p>
          <a:r>
            <a:rPr lang="en-US" dirty="0"/>
            <a:t>5 Boolean</a:t>
          </a:r>
        </a:p>
      </dgm:t>
    </dgm:pt>
    <dgm:pt modelId="{92ED22D3-B0FF-4931-8C5F-7F42F46E462C}" type="parTrans" cxnId="{8055A4B9-B83F-4D8C-92B2-A07993E7DFBA}">
      <dgm:prSet/>
      <dgm:spPr/>
      <dgm:t>
        <a:bodyPr/>
        <a:lstStyle/>
        <a:p>
          <a:endParaRPr lang="en-US"/>
        </a:p>
      </dgm:t>
    </dgm:pt>
    <dgm:pt modelId="{9C13E556-5A7A-4C83-875C-78468FBEF5E3}" type="sibTrans" cxnId="{8055A4B9-B83F-4D8C-92B2-A07993E7DFBA}">
      <dgm:prSet/>
      <dgm:spPr/>
      <dgm:t>
        <a:bodyPr/>
        <a:lstStyle/>
        <a:p>
          <a:endParaRPr lang="en-US"/>
        </a:p>
      </dgm:t>
    </dgm:pt>
    <dgm:pt modelId="{D06B4422-A766-420E-8682-5363E43B7540}">
      <dgm:prSet/>
      <dgm:spPr/>
      <dgm:t>
        <a:bodyPr/>
        <a:lstStyle/>
        <a:p>
          <a:r>
            <a:rPr lang="en-US" dirty="0"/>
            <a:t>155 MB</a:t>
          </a:r>
        </a:p>
      </dgm:t>
    </dgm:pt>
    <dgm:pt modelId="{9B083C8F-BCAA-40F3-8413-C4A88EA69945}" type="parTrans" cxnId="{0B3526F6-06F5-4775-9EFE-9F3BA5602725}">
      <dgm:prSet/>
      <dgm:spPr/>
      <dgm:t>
        <a:bodyPr/>
        <a:lstStyle/>
        <a:p>
          <a:endParaRPr lang="en-US"/>
        </a:p>
      </dgm:t>
    </dgm:pt>
    <dgm:pt modelId="{98859B79-A37E-45EE-B0B1-B3C0CC304530}" type="sibTrans" cxnId="{0B3526F6-06F5-4775-9EFE-9F3BA5602725}">
      <dgm:prSet/>
      <dgm:spPr/>
      <dgm:t>
        <a:bodyPr/>
        <a:lstStyle/>
        <a:p>
          <a:endParaRPr lang="en-US"/>
        </a:p>
      </dgm:t>
    </dgm:pt>
    <dgm:pt modelId="{9B5B4FFC-A135-4930-A289-8119288FBE8A}">
      <dgm:prSet/>
      <dgm:spPr/>
      <dgm:t>
        <a:bodyPr/>
        <a:lstStyle/>
        <a:p>
          <a:r>
            <a:rPr lang="en-US" dirty="0"/>
            <a:t>3.7% of cells were missing data</a:t>
          </a:r>
        </a:p>
      </dgm:t>
    </dgm:pt>
    <dgm:pt modelId="{05BDB69B-C30F-4414-A170-0E4AE3E9379D}" type="parTrans" cxnId="{EC173CA3-9E17-4B73-AC5F-9391FDE1339E}">
      <dgm:prSet/>
      <dgm:spPr/>
      <dgm:t>
        <a:bodyPr/>
        <a:lstStyle/>
        <a:p>
          <a:endParaRPr lang="en-US"/>
        </a:p>
      </dgm:t>
    </dgm:pt>
    <dgm:pt modelId="{CE03735A-68A1-4E38-A992-EB136C2EB12A}" type="sibTrans" cxnId="{EC173CA3-9E17-4B73-AC5F-9391FDE1339E}">
      <dgm:prSet/>
      <dgm:spPr/>
      <dgm:t>
        <a:bodyPr/>
        <a:lstStyle/>
        <a:p>
          <a:endParaRPr lang="en-US"/>
        </a:p>
      </dgm:t>
    </dgm:pt>
    <dgm:pt modelId="{7D480D74-F1FD-4479-8538-5FBD966754F8}">
      <dgm:prSet/>
      <dgm:spPr/>
      <dgm:t>
        <a:bodyPr/>
        <a:lstStyle/>
        <a:p>
          <a:r>
            <a:rPr lang="en-US"/>
            <a:t>High percentage of zeros, blanks, empty strings across most fields</a:t>
          </a:r>
        </a:p>
      </dgm:t>
    </dgm:pt>
    <dgm:pt modelId="{142073A7-2DCF-4725-B077-AC125E258A61}" type="parTrans" cxnId="{1CD30407-6395-4805-A73A-7CBE08618CC6}">
      <dgm:prSet/>
      <dgm:spPr/>
      <dgm:t>
        <a:bodyPr/>
        <a:lstStyle/>
        <a:p>
          <a:endParaRPr lang="en-US"/>
        </a:p>
      </dgm:t>
    </dgm:pt>
    <dgm:pt modelId="{EE46E6FC-D7A8-4B91-847C-59D6D7F2B9BE}" type="sibTrans" cxnId="{1CD30407-6395-4805-A73A-7CBE08618CC6}">
      <dgm:prSet/>
      <dgm:spPr/>
      <dgm:t>
        <a:bodyPr/>
        <a:lstStyle/>
        <a:p>
          <a:endParaRPr lang="en-US"/>
        </a:p>
      </dgm:t>
    </dgm:pt>
    <dgm:pt modelId="{5C14CC32-A68C-4818-B230-121F6C0A625B}" type="pres">
      <dgm:prSet presAssocID="{B607F7A9-EC33-429B-BD35-BC77BEA18382}" presName="linear" presStyleCnt="0">
        <dgm:presLayoutVars>
          <dgm:animLvl val="lvl"/>
          <dgm:resizeHandles val="exact"/>
        </dgm:presLayoutVars>
      </dgm:prSet>
      <dgm:spPr/>
    </dgm:pt>
    <dgm:pt modelId="{ADFEF4BF-24B8-4D3C-90AD-E8C23DEA29CE}" type="pres">
      <dgm:prSet presAssocID="{5DAA836F-504F-4E7C-8CC5-71260B065B77}" presName="parentText" presStyleLbl="node1" presStyleIdx="0" presStyleCnt="2">
        <dgm:presLayoutVars>
          <dgm:chMax val="0"/>
          <dgm:bulletEnabled val="1"/>
        </dgm:presLayoutVars>
      </dgm:prSet>
      <dgm:spPr/>
    </dgm:pt>
    <dgm:pt modelId="{E8A7243A-F2AB-4A45-BD51-1FAE17D126B0}" type="pres">
      <dgm:prSet presAssocID="{5DAA836F-504F-4E7C-8CC5-71260B065B77}" presName="childText" presStyleLbl="revTx" presStyleIdx="0" presStyleCnt="2">
        <dgm:presLayoutVars>
          <dgm:bulletEnabled val="1"/>
        </dgm:presLayoutVars>
      </dgm:prSet>
      <dgm:spPr/>
    </dgm:pt>
    <dgm:pt modelId="{ED3CA4F0-0D7D-4D92-9F20-318C2C9020E6}" type="pres">
      <dgm:prSet presAssocID="{E061A655-C3BC-40EE-8957-BEE35863B6B9}" presName="parentText" presStyleLbl="node1" presStyleIdx="1" presStyleCnt="2">
        <dgm:presLayoutVars>
          <dgm:chMax val="0"/>
          <dgm:bulletEnabled val="1"/>
        </dgm:presLayoutVars>
      </dgm:prSet>
      <dgm:spPr/>
    </dgm:pt>
    <dgm:pt modelId="{961689B9-A6A4-4B5E-B796-6CAD82FF7BD2}" type="pres">
      <dgm:prSet presAssocID="{E061A655-C3BC-40EE-8957-BEE35863B6B9}" presName="childText" presStyleLbl="revTx" presStyleIdx="1" presStyleCnt="2">
        <dgm:presLayoutVars>
          <dgm:bulletEnabled val="1"/>
        </dgm:presLayoutVars>
      </dgm:prSet>
      <dgm:spPr/>
    </dgm:pt>
  </dgm:ptLst>
  <dgm:cxnLst>
    <dgm:cxn modelId="{5DA72202-7319-4A4A-9415-1EFFA7A54BB2}" type="presOf" srcId="{5DAA836F-504F-4E7C-8CC5-71260B065B77}" destId="{ADFEF4BF-24B8-4D3C-90AD-E8C23DEA29CE}" srcOrd="0" destOrd="0" presId="urn:microsoft.com/office/officeart/2005/8/layout/vList2"/>
    <dgm:cxn modelId="{F587F802-BDC9-4276-A851-C34A32EC8D59}" type="presOf" srcId="{A1DB6369-CCBA-4955-A3D3-FAFFCAB72FCE}" destId="{E8A7243A-F2AB-4A45-BD51-1FAE17D126B0}" srcOrd="0" destOrd="2" presId="urn:microsoft.com/office/officeart/2005/8/layout/vList2"/>
    <dgm:cxn modelId="{1CD30407-6395-4805-A73A-7CBE08618CC6}" srcId="{E061A655-C3BC-40EE-8957-BEE35863B6B9}" destId="{7D480D74-F1FD-4479-8538-5FBD966754F8}" srcOrd="4" destOrd="0" parTransId="{142073A7-2DCF-4725-B077-AC125E258A61}" sibTransId="{EE46E6FC-D7A8-4B91-847C-59D6D7F2B9BE}"/>
    <dgm:cxn modelId="{AE8D971E-A0F4-4463-8D90-B82ABF4D5213}" type="presOf" srcId="{C7F5FFF6-4DE5-4A2A-9304-04EB64D306C0}" destId="{961689B9-A6A4-4B5E-B796-6CAD82FF7BD2}" srcOrd="0" destOrd="4" presId="urn:microsoft.com/office/officeart/2005/8/layout/vList2"/>
    <dgm:cxn modelId="{5018F126-D4BB-4366-B665-06C3AC857FF7}" type="presOf" srcId="{9B17C020-F94B-4004-90F5-2D806802C2AF}" destId="{961689B9-A6A4-4B5E-B796-6CAD82FF7BD2}" srcOrd="0" destOrd="0" presId="urn:microsoft.com/office/officeart/2005/8/layout/vList2"/>
    <dgm:cxn modelId="{D152CF2A-71A1-48ED-97A5-47F4DAEFD36C}" type="presOf" srcId="{B607F7A9-EC33-429B-BD35-BC77BEA18382}" destId="{5C14CC32-A68C-4818-B230-121F6C0A625B}" srcOrd="0" destOrd="0" presId="urn:microsoft.com/office/officeart/2005/8/layout/vList2"/>
    <dgm:cxn modelId="{418A5F5E-CB06-46D6-B806-E8EF9FBA973A}" srcId="{B607F7A9-EC33-429B-BD35-BC77BEA18382}" destId="{5DAA836F-504F-4E7C-8CC5-71260B065B77}" srcOrd="0" destOrd="0" parTransId="{30EE9A9B-6933-4624-AF50-05963A007D6C}" sibTransId="{CF8640AF-7B2B-4AFA-8440-0997591F1BC8}"/>
    <dgm:cxn modelId="{67267F42-108B-46C8-9AFA-4B6F6F3BE605}" type="presOf" srcId="{F2902196-6453-4692-8A03-00C9813C6A79}" destId="{961689B9-A6A4-4B5E-B796-6CAD82FF7BD2}" srcOrd="0" destOrd="2" presId="urn:microsoft.com/office/officeart/2005/8/layout/vList2"/>
    <dgm:cxn modelId="{231F6F63-BB4B-4904-AFDA-0F1DFB920E22}" type="presOf" srcId="{1433D601-3026-4D4D-8BEB-1AA5B46ABE6E}" destId="{E8A7243A-F2AB-4A45-BD51-1FAE17D126B0}" srcOrd="0" destOrd="0" presId="urn:microsoft.com/office/officeart/2005/8/layout/vList2"/>
    <dgm:cxn modelId="{A2080D71-63FB-44EC-958F-329FB4B105B8}" srcId="{E061A655-C3BC-40EE-8957-BEE35863B6B9}" destId="{9B17C020-F94B-4004-90F5-2D806802C2AF}" srcOrd="0" destOrd="0" parTransId="{A36D1B29-5F88-4C28-A440-76DDCC4FAF00}" sibTransId="{D10E5C71-2148-444D-8096-777C936BF7C6}"/>
    <dgm:cxn modelId="{961C3A72-BA1C-46CB-BBD0-2819D857DD4D}" type="presOf" srcId="{E061A655-C3BC-40EE-8957-BEE35863B6B9}" destId="{ED3CA4F0-0D7D-4D92-9F20-318C2C9020E6}" srcOrd="0" destOrd="0" presId="urn:microsoft.com/office/officeart/2005/8/layout/vList2"/>
    <dgm:cxn modelId="{023AD091-732D-42F5-81A4-5683FA5E90A3}" type="presOf" srcId="{9B5B4FFC-A135-4930-A289-8119288FBE8A}" destId="{961689B9-A6A4-4B5E-B796-6CAD82FF7BD2}" srcOrd="0" destOrd="6" presId="urn:microsoft.com/office/officeart/2005/8/layout/vList2"/>
    <dgm:cxn modelId="{52B8BE92-FDE2-4B68-A52C-F66FD00715F6}" srcId="{5DAA836F-504F-4E7C-8CC5-71260B065B77}" destId="{EBFED667-0190-474B-ABAE-5F2775C7B18F}" srcOrd="1" destOrd="0" parTransId="{A9ADFAE7-D7C3-4175-9B09-83CFE688422A}" sibTransId="{C1D8773C-B10F-4EC7-B27A-31FBC089CE15}"/>
    <dgm:cxn modelId="{CFD49495-C9A6-4379-9E13-8F9D509C6E03}" type="presOf" srcId="{EBFED667-0190-474B-ABAE-5F2775C7B18F}" destId="{E8A7243A-F2AB-4A45-BD51-1FAE17D126B0}" srcOrd="0" destOrd="1" presId="urn:microsoft.com/office/officeart/2005/8/layout/vList2"/>
    <dgm:cxn modelId="{EA544698-9D30-416F-9ACB-AC3E05ACE942}" srcId="{5DAA836F-504F-4E7C-8CC5-71260B065B77}" destId="{A1DB6369-CCBA-4955-A3D3-FAFFCAB72FCE}" srcOrd="2" destOrd="0" parTransId="{F34D743F-BA84-4725-88B6-CC3A795EE004}" sibTransId="{976D49B8-D7F8-4D62-8257-B7565C67A29F}"/>
    <dgm:cxn modelId="{EC173CA3-9E17-4B73-AC5F-9391FDE1339E}" srcId="{E061A655-C3BC-40EE-8957-BEE35863B6B9}" destId="{9B5B4FFC-A135-4930-A289-8119288FBE8A}" srcOrd="3" destOrd="0" parTransId="{05BDB69B-C30F-4414-A170-0E4AE3E9379D}" sibTransId="{CE03735A-68A1-4E38-A992-EB136C2EB12A}"/>
    <dgm:cxn modelId="{FB06D4A7-B748-431B-ABC8-959B29C17803}" srcId="{812BC9C0-9FF3-4FAA-B7CB-8C4DAFCE730C}" destId="{52C66508-1879-43E3-A8A9-57D3594C81B7}" srcOrd="1" destOrd="0" parTransId="{DE7636B4-03A8-47FB-94B7-AD45F56480D5}" sibTransId="{3772E9B0-9685-4749-9A7F-39A4938096E1}"/>
    <dgm:cxn modelId="{798141A8-F929-4908-94BD-DC0BC282DF34}" srcId="{812BC9C0-9FF3-4FAA-B7CB-8C4DAFCE730C}" destId="{F2902196-6453-4692-8A03-00C9813C6A79}" srcOrd="0" destOrd="0" parTransId="{EDB58401-CD4C-4104-9D7A-69FB5E97F6A4}" sibTransId="{79F3CAF7-917B-4C12-B161-F01109D7C062}"/>
    <dgm:cxn modelId="{30998AAA-9AE3-40F6-99B0-8742DC271878}" type="presOf" srcId="{52C66508-1879-43E3-A8A9-57D3594C81B7}" destId="{961689B9-A6A4-4B5E-B796-6CAD82FF7BD2}" srcOrd="0" destOrd="3" presId="urn:microsoft.com/office/officeart/2005/8/layout/vList2"/>
    <dgm:cxn modelId="{8055A4B9-B83F-4D8C-92B2-A07993E7DFBA}" srcId="{812BC9C0-9FF3-4FAA-B7CB-8C4DAFCE730C}" destId="{C7F5FFF6-4DE5-4A2A-9304-04EB64D306C0}" srcOrd="2" destOrd="0" parTransId="{92ED22D3-B0FF-4931-8C5F-7F42F46E462C}" sibTransId="{9C13E556-5A7A-4C83-875C-78468FBEF5E3}"/>
    <dgm:cxn modelId="{8149B1BB-9827-4DB2-8161-C893D73DE588}" type="presOf" srcId="{7D480D74-F1FD-4479-8538-5FBD966754F8}" destId="{961689B9-A6A4-4B5E-B796-6CAD82FF7BD2}" srcOrd="0" destOrd="7" presId="urn:microsoft.com/office/officeart/2005/8/layout/vList2"/>
    <dgm:cxn modelId="{DAADF3BB-45BB-40AB-A010-4B5ED49F2F64}" type="presOf" srcId="{D06B4422-A766-420E-8682-5363E43B7540}" destId="{961689B9-A6A4-4B5E-B796-6CAD82FF7BD2}" srcOrd="0" destOrd="5" presId="urn:microsoft.com/office/officeart/2005/8/layout/vList2"/>
    <dgm:cxn modelId="{3B331BCF-A47A-403D-B97F-0FDC1930E295}" type="presOf" srcId="{812BC9C0-9FF3-4FAA-B7CB-8C4DAFCE730C}" destId="{961689B9-A6A4-4B5E-B796-6CAD82FF7BD2}" srcOrd="0" destOrd="1" presId="urn:microsoft.com/office/officeart/2005/8/layout/vList2"/>
    <dgm:cxn modelId="{02EB29D1-C379-43DA-B6EB-E1F03D820AF4}" srcId="{E061A655-C3BC-40EE-8957-BEE35863B6B9}" destId="{812BC9C0-9FF3-4FAA-B7CB-8C4DAFCE730C}" srcOrd="1" destOrd="0" parTransId="{AA1F7AAB-1E84-4993-B157-6D2031591537}" sibTransId="{60979816-F011-41E9-9EF5-DECAF2BA2076}"/>
    <dgm:cxn modelId="{9CAF22D9-BA99-41A8-9AEE-EC44A2862703}" srcId="{B607F7A9-EC33-429B-BD35-BC77BEA18382}" destId="{E061A655-C3BC-40EE-8957-BEE35863B6B9}" srcOrd="1" destOrd="0" parTransId="{A339BF2C-96A9-49F4-916B-3EF97C9807F8}" sibTransId="{07B4B68D-79F7-4A6F-AE51-64FA88F8796D}"/>
    <dgm:cxn modelId="{0B3526F6-06F5-4775-9EFE-9F3BA5602725}" srcId="{E061A655-C3BC-40EE-8957-BEE35863B6B9}" destId="{D06B4422-A766-420E-8682-5363E43B7540}" srcOrd="2" destOrd="0" parTransId="{9B083C8F-BCAA-40F3-8413-C4A88EA69945}" sibTransId="{98859B79-A37E-45EE-B0B1-B3C0CC304530}"/>
    <dgm:cxn modelId="{88B70AFC-3329-477B-A572-2F983E240424}" srcId="{5DAA836F-504F-4E7C-8CC5-71260B065B77}" destId="{1433D601-3026-4D4D-8BEB-1AA5B46ABE6E}" srcOrd="0" destOrd="0" parTransId="{7F1D8B6B-AE6E-4864-9FD9-42873E8B09B9}" sibTransId="{1BE0B31D-AB8E-4FB1-917C-1FE43E7BCFA4}"/>
    <dgm:cxn modelId="{5F27EB88-A09B-4E6D-9E54-C48AF204C855}" type="presParOf" srcId="{5C14CC32-A68C-4818-B230-121F6C0A625B}" destId="{ADFEF4BF-24B8-4D3C-90AD-E8C23DEA29CE}" srcOrd="0" destOrd="0" presId="urn:microsoft.com/office/officeart/2005/8/layout/vList2"/>
    <dgm:cxn modelId="{B6F10284-3013-474D-84AE-CE3DFC99BC9F}" type="presParOf" srcId="{5C14CC32-A68C-4818-B230-121F6C0A625B}" destId="{E8A7243A-F2AB-4A45-BD51-1FAE17D126B0}" srcOrd="1" destOrd="0" presId="urn:microsoft.com/office/officeart/2005/8/layout/vList2"/>
    <dgm:cxn modelId="{B671A50E-1F4C-4904-BE79-CEF4EE064CC4}" type="presParOf" srcId="{5C14CC32-A68C-4818-B230-121F6C0A625B}" destId="{ED3CA4F0-0D7D-4D92-9F20-318C2C9020E6}" srcOrd="2" destOrd="0" presId="urn:microsoft.com/office/officeart/2005/8/layout/vList2"/>
    <dgm:cxn modelId="{66548932-EAC2-4AC5-9536-F998A995364E}" type="presParOf" srcId="{5C14CC32-A68C-4818-B230-121F6C0A625B}" destId="{961689B9-A6A4-4B5E-B796-6CAD82FF7BD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92FA25-702D-4D0C-A905-1825E2D23FEE}" type="doc">
      <dgm:prSet loTypeId="urn:microsoft.com/office/officeart/2005/8/layout/chevron1" loCatId="process" qsTypeId="urn:microsoft.com/office/officeart/2005/8/quickstyle/simple1" qsCatId="simple" csTypeId="urn:microsoft.com/office/officeart/2005/8/colors/accent3_2" csCatId="accent3" phldr="1"/>
      <dgm:spPr/>
      <dgm:t>
        <a:bodyPr/>
        <a:lstStyle/>
        <a:p>
          <a:endParaRPr lang="en-US"/>
        </a:p>
      </dgm:t>
    </dgm:pt>
    <dgm:pt modelId="{B3CE966D-85D2-4F09-B758-01E873EC7CD9}">
      <dgm:prSet/>
      <dgm:spPr/>
      <dgm:t>
        <a:bodyPr/>
        <a:lstStyle/>
        <a:p>
          <a:r>
            <a:rPr lang="en-US"/>
            <a:t>Filtered out rows for app types that were not games or DLC*.</a:t>
          </a:r>
        </a:p>
      </dgm:t>
    </dgm:pt>
    <dgm:pt modelId="{6B9F0384-08A0-4BBC-88BA-C522F45E633A}" type="parTrans" cxnId="{5986635A-23CC-47F3-A920-4222820EB654}">
      <dgm:prSet/>
      <dgm:spPr/>
      <dgm:t>
        <a:bodyPr/>
        <a:lstStyle/>
        <a:p>
          <a:endParaRPr lang="en-US"/>
        </a:p>
      </dgm:t>
    </dgm:pt>
    <dgm:pt modelId="{30783523-2618-4A24-A7BF-E4A76DBEC267}" type="sibTrans" cxnId="{5986635A-23CC-47F3-A920-4222820EB654}">
      <dgm:prSet/>
      <dgm:spPr/>
      <dgm:t>
        <a:bodyPr/>
        <a:lstStyle/>
        <a:p>
          <a:endParaRPr lang="en-US"/>
        </a:p>
      </dgm:t>
    </dgm:pt>
    <dgm:pt modelId="{72983E32-8691-40B0-90C8-97AEA0D4DF94}">
      <dgm:prSet/>
      <dgm:spPr/>
      <dgm:t>
        <a:bodyPr/>
        <a:lstStyle/>
        <a:p>
          <a:r>
            <a:rPr lang="en-US" dirty="0"/>
            <a:t>Removed music, movies, advertising, demos, etc.</a:t>
          </a:r>
        </a:p>
      </dgm:t>
    </dgm:pt>
    <dgm:pt modelId="{23C4D96A-27C7-499A-AA73-71A6FB3B9A48}" type="parTrans" cxnId="{ED2FC532-DF43-4539-BF26-93C9949259F3}">
      <dgm:prSet/>
      <dgm:spPr/>
      <dgm:t>
        <a:bodyPr/>
        <a:lstStyle/>
        <a:p>
          <a:endParaRPr lang="en-US"/>
        </a:p>
      </dgm:t>
    </dgm:pt>
    <dgm:pt modelId="{4AE3590A-8FA9-4742-AAE1-D1088BADBCEF}" type="sibTrans" cxnId="{ED2FC532-DF43-4539-BF26-93C9949259F3}">
      <dgm:prSet/>
      <dgm:spPr/>
      <dgm:t>
        <a:bodyPr/>
        <a:lstStyle/>
        <a:p>
          <a:endParaRPr lang="en-US"/>
        </a:p>
      </dgm:t>
    </dgm:pt>
    <dgm:pt modelId="{E0A1ECDC-FF06-4207-96BD-2759EB4DCD41}">
      <dgm:prSet/>
      <dgm:spPr/>
      <dgm:t>
        <a:bodyPr/>
        <a:lstStyle/>
        <a:p>
          <a:r>
            <a:rPr lang="en-US" dirty="0"/>
            <a:t>Filtered out games that are “Coming Soon” and created year field from release date</a:t>
          </a:r>
        </a:p>
      </dgm:t>
    </dgm:pt>
    <dgm:pt modelId="{4B6F9E19-507D-4DB0-A2D9-0FA7C5DA73C9}" type="parTrans" cxnId="{B9DEFA36-5CE1-44AA-9A08-3E739BFBE9A4}">
      <dgm:prSet/>
      <dgm:spPr/>
      <dgm:t>
        <a:bodyPr/>
        <a:lstStyle/>
        <a:p>
          <a:endParaRPr lang="en-US"/>
        </a:p>
      </dgm:t>
    </dgm:pt>
    <dgm:pt modelId="{4F84325C-74BB-4715-8A7C-8894EDE9B17F}" type="sibTrans" cxnId="{B9DEFA36-5CE1-44AA-9A08-3E739BFBE9A4}">
      <dgm:prSet/>
      <dgm:spPr/>
      <dgm:t>
        <a:bodyPr/>
        <a:lstStyle/>
        <a:p>
          <a:endParaRPr lang="en-US"/>
        </a:p>
      </dgm:t>
    </dgm:pt>
    <dgm:pt modelId="{AB40B204-5FB4-45B0-9785-CDA58E8CAD96}">
      <dgm:prSet/>
      <dgm:spPr/>
      <dgm:t>
        <a:bodyPr/>
        <a:lstStyle/>
        <a:p>
          <a:r>
            <a:rPr lang="en-US" dirty="0"/>
            <a:t>Dropped categories/genres that had fewer than 50 games</a:t>
          </a:r>
        </a:p>
      </dgm:t>
    </dgm:pt>
    <dgm:pt modelId="{7B2F109F-BAC8-4514-B55A-F83F0136C29A}" type="parTrans" cxnId="{6AAC1BFE-D915-435F-A793-B02D6B40E2A6}">
      <dgm:prSet/>
      <dgm:spPr/>
      <dgm:t>
        <a:bodyPr/>
        <a:lstStyle/>
        <a:p>
          <a:endParaRPr lang="en-US"/>
        </a:p>
      </dgm:t>
    </dgm:pt>
    <dgm:pt modelId="{C45A9514-29A5-4378-A20D-12315FB46572}" type="sibTrans" cxnId="{6AAC1BFE-D915-435F-A793-B02D6B40E2A6}">
      <dgm:prSet/>
      <dgm:spPr/>
      <dgm:t>
        <a:bodyPr/>
        <a:lstStyle/>
        <a:p>
          <a:endParaRPr lang="en-US"/>
        </a:p>
      </dgm:t>
    </dgm:pt>
    <dgm:pt modelId="{7F9F9684-BCA2-423A-AACA-9B03BB909B53}">
      <dgm:prSet/>
      <dgm:spPr/>
      <dgm:t>
        <a:bodyPr/>
        <a:lstStyle/>
        <a:p>
          <a:r>
            <a:rPr lang="en-US"/>
            <a:t>Final dataset:</a:t>
          </a:r>
        </a:p>
      </dgm:t>
    </dgm:pt>
    <dgm:pt modelId="{4D01B90C-B404-4654-93E2-33A5E439510A}" type="parTrans" cxnId="{9E667F14-5B89-486B-A843-5BA1864B02E9}">
      <dgm:prSet/>
      <dgm:spPr/>
      <dgm:t>
        <a:bodyPr/>
        <a:lstStyle/>
        <a:p>
          <a:endParaRPr lang="en-US"/>
        </a:p>
      </dgm:t>
    </dgm:pt>
    <dgm:pt modelId="{DF10FF72-FCDF-4183-8167-6F560E9D740B}" type="sibTrans" cxnId="{9E667F14-5B89-486B-A843-5BA1864B02E9}">
      <dgm:prSet/>
      <dgm:spPr/>
      <dgm:t>
        <a:bodyPr/>
        <a:lstStyle/>
        <a:p>
          <a:endParaRPr lang="en-US"/>
        </a:p>
      </dgm:t>
    </dgm:pt>
    <dgm:pt modelId="{28B359DB-0EFA-4921-8F2B-B8837E4E72A5}">
      <dgm:prSet/>
      <dgm:spPr/>
      <dgm:t>
        <a:bodyPr/>
        <a:lstStyle/>
        <a:p>
          <a:r>
            <a:rPr lang="en-US" dirty="0"/>
            <a:t>14,952 Rows</a:t>
          </a:r>
        </a:p>
      </dgm:t>
    </dgm:pt>
    <dgm:pt modelId="{87913F7F-A8FC-421E-B1C0-30BF885D4116}" type="parTrans" cxnId="{2B51627E-F738-493C-940F-4DE928009D65}">
      <dgm:prSet/>
      <dgm:spPr/>
      <dgm:t>
        <a:bodyPr/>
        <a:lstStyle/>
        <a:p>
          <a:endParaRPr lang="en-US"/>
        </a:p>
      </dgm:t>
    </dgm:pt>
    <dgm:pt modelId="{37DCAD55-30D4-4EAF-9EA7-E3581358A5DF}" type="sibTrans" cxnId="{2B51627E-F738-493C-940F-4DE928009D65}">
      <dgm:prSet/>
      <dgm:spPr/>
      <dgm:t>
        <a:bodyPr/>
        <a:lstStyle/>
        <a:p>
          <a:endParaRPr lang="en-US"/>
        </a:p>
      </dgm:t>
    </dgm:pt>
    <dgm:pt modelId="{B26BF3D1-04FE-496D-BCDB-040C2B92F507}">
      <dgm:prSet/>
      <dgm:spPr/>
      <dgm:t>
        <a:bodyPr/>
        <a:lstStyle/>
        <a:p>
          <a:r>
            <a:rPr lang="en-US" dirty="0"/>
            <a:t>79 variables</a:t>
          </a:r>
        </a:p>
      </dgm:t>
    </dgm:pt>
    <dgm:pt modelId="{4B0721AD-7A65-44C8-9DE0-45CCF87856E0}" type="parTrans" cxnId="{74B20A24-92C9-46F9-AF4B-62872D7CC603}">
      <dgm:prSet/>
      <dgm:spPr/>
      <dgm:t>
        <a:bodyPr/>
        <a:lstStyle/>
        <a:p>
          <a:endParaRPr lang="en-US"/>
        </a:p>
      </dgm:t>
    </dgm:pt>
    <dgm:pt modelId="{A60E624B-0863-49F0-9628-F3F4657D48FA}" type="sibTrans" cxnId="{74B20A24-92C9-46F9-AF4B-62872D7CC603}">
      <dgm:prSet/>
      <dgm:spPr/>
      <dgm:t>
        <a:bodyPr/>
        <a:lstStyle/>
        <a:p>
          <a:endParaRPr lang="en-US"/>
        </a:p>
      </dgm:t>
    </dgm:pt>
    <dgm:pt modelId="{91315D9B-6CC0-4314-9C35-1738AAB051B1}">
      <dgm:prSet/>
      <dgm:spPr/>
      <dgm:t>
        <a:bodyPr/>
        <a:lstStyle/>
        <a:p>
          <a:r>
            <a:rPr lang="en-US"/>
            <a:t>2.1% missing data</a:t>
          </a:r>
        </a:p>
      </dgm:t>
    </dgm:pt>
    <dgm:pt modelId="{E9979DB1-9E2F-4F94-8994-25D64A86415F}" type="parTrans" cxnId="{7156BF31-FF06-4E83-8C62-96EE11B597EF}">
      <dgm:prSet/>
      <dgm:spPr/>
      <dgm:t>
        <a:bodyPr/>
        <a:lstStyle/>
        <a:p>
          <a:endParaRPr lang="en-US"/>
        </a:p>
      </dgm:t>
    </dgm:pt>
    <dgm:pt modelId="{EF24F3E9-DE0F-439D-9BED-62337C5468CF}" type="sibTrans" cxnId="{7156BF31-FF06-4E83-8C62-96EE11B597EF}">
      <dgm:prSet/>
      <dgm:spPr/>
      <dgm:t>
        <a:bodyPr/>
        <a:lstStyle/>
        <a:p>
          <a:endParaRPr lang="en-US"/>
        </a:p>
      </dgm:t>
    </dgm:pt>
    <dgm:pt modelId="{06FA23CE-5D64-4053-816A-5F4B035A081F}" type="pres">
      <dgm:prSet presAssocID="{3E92FA25-702D-4D0C-A905-1825E2D23FEE}" presName="Name0" presStyleCnt="0">
        <dgm:presLayoutVars>
          <dgm:dir/>
          <dgm:animLvl val="lvl"/>
          <dgm:resizeHandles val="exact"/>
        </dgm:presLayoutVars>
      </dgm:prSet>
      <dgm:spPr/>
    </dgm:pt>
    <dgm:pt modelId="{79BC0F3F-25FF-4605-A21F-656111BFF290}" type="pres">
      <dgm:prSet presAssocID="{B3CE966D-85D2-4F09-B758-01E873EC7CD9}" presName="composite" presStyleCnt="0"/>
      <dgm:spPr/>
    </dgm:pt>
    <dgm:pt modelId="{18C01BE3-D221-4E66-AF86-FF8AAC6645DD}" type="pres">
      <dgm:prSet presAssocID="{B3CE966D-85D2-4F09-B758-01E873EC7CD9}" presName="parTx" presStyleLbl="node1" presStyleIdx="0" presStyleCnt="4">
        <dgm:presLayoutVars>
          <dgm:chMax val="0"/>
          <dgm:chPref val="0"/>
          <dgm:bulletEnabled val="1"/>
        </dgm:presLayoutVars>
      </dgm:prSet>
      <dgm:spPr/>
    </dgm:pt>
    <dgm:pt modelId="{A0FA688B-79C6-4434-9395-EF0597AD49C7}" type="pres">
      <dgm:prSet presAssocID="{B3CE966D-85D2-4F09-B758-01E873EC7CD9}" presName="desTx" presStyleLbl="revTx" presStyleIdx="0" presStyleCnt="2">
        <dgm:presLayoutVars>
          <dgm:bulletEnabled val="1"/>
        </dgm:presLayoutVars>
      </dgm:prSet>
      <dgm:spPr/>
    </dgm:pt>
    <dgm:pt modelId="{E332ACEF-B3C8-4217-8465-3FDAA4D6240D}" type="pres">
      <dgm:prSet presAssocID="{30783523-2618-4A24-A7BF-E4A76DBEC267}" presName="space" presStyleCnt="0"/>
      <dgm:spPr/>
    </dgm:pt>
    <dgm:pt modelId="{FFAD1912-5AF4-4FEA-8BE0-25B208F8487B}" type="pres">
      <dgm:prSet presAssocID="{E0A1ECDC-FF06-4207-96BD-2759EB4DCD41}" presName="composite" presStyleCnt="0"/>
      <dgm:spPr/>
    </dgm:pt>
    <dgm:pt modelId="{728079E0-ABBD-4671-BD8E-4B910E2E1EB8}" type="pres">
      <dgm:prSet presAssocID="{E0A1ECDC-FF06-4207-96BD-2759EB4DCD41}" presName="parTx" presStyleLbl="node1" presStyleIdx="1" presStyleCnt="4">
        <dgm:presLayoutVars>
          <dgm:chMax val="0"/>
          <dgm:chPref val="0"/>
          <dgm:bulletEnabled val="1"/>
        </dgm:presLayoutVars>
      </dgm:prSet>
      <dgm:spPr/>
    </dgm:pt>
    <dgm:pt modelId="{563FBBD8-244B-4762-B47A-89D727ED5B85}" type="pres">
      <dgm:prSet presAssocID="{E0A1ECDC-FF06-4207-96BD-2759EB4DCD41}" presName="desTx" presStyleLbl="revTx" presStyleIdx="0" presStyleCnt="2">
        <dgm:presLayoutVars>
          <dgm:bulletEnabled val="1"/>
        </dgm:presLayoutVars>
      </dgm:prSet>
      <dgm:spPr/>
    </dgm:pt>
    <dgm:pt modelId="{437D4E72-8439-45CE-87CE-BD3F08D0D255}" type="pres">
      <dgm:prSet presAssocID="{4F84325C-74BB-4715-8A7C-8894EDE9B17F}" presName="space" presStyleCnt="0"/>
      <dgm:spPr/>
    </dgm:pt>
    <dgm:pt modelId="{F547CC53-B000-42D6-9AF2-C5033C93AF1D}" type="pres">
      <dgm:prSet presAssocID="{AB40B204-5FB4-45B0-9785-CDA58E8CAD96}" presName="composite" presStyleCnt="0"/>
      <dgm:spPr/>
    </dgm:pt>
    <dgm:pt modelId="{925A0907-498C-4C14-B51F-B6F934117DB7}" type="pres">
      <dgm:prSet presAssocID="{AB40B204-5FB4-45B0-9785-CDA58E8CAD96}" presName="parTx" presStyleLbl="node1" presStyleIdx="2" presStyleCnt="4">
        <dgm:presLayoutVars>
          <dgm:chMax val="0"/>
          <dgm:chPref val="0"/>
          <dgm:bulletEnabled val="1"/>
        </dgm:presLayoutVars>
      </dgm:prSet>
      <dgm:spPr/>
    </dgm:pt>
    <dgm:pt modelId="{12B11FDE-AD4D-4FB9-B9EF-C4E92DCD0AB1}" type="pres">
      <dgm:prSet presAssocID="{AB40B204-5FB4-45B0-9785-CDA58E8CAD96}" presName="desTx" presStyleLbl="revTx" presStyleIdx="0" presStyleCnt="2">
        <dgm:presLayoutVars>
          <dgm:bulletEnabled val="1"/>
        </dgm:presLayoutVars>
      </dgm:prSet>
      <dgm:spPr/>
    </dgm:pt>
    <dgm:pt modelId="{4845FFEB-6A7F-45EF-8B91-34D4C804F88D}" type="pres">
      <dgm:prSet presAssocID="{C45A9514-29A5-4378-A20D-12315FB46572}" presName="space" presStyleCnt="0"/>
      <dgm:spPr/>
    </dgm:pt>
    <dgm:pt modelId="{091287A9-3291-4127-BC1F-B6D2C16412B4}" type="pres">
      <dgm:prSet presAssocID="{7F9F9684-BCA2-423A-AACA-9B03BB909B53}" presName="composite" presStyleCnt="0"/>
      <dgm:spPr/>
    </dgm:pt>
    <dgm:pt modelId="{3000B768-4D3E-4269-9FF8-A0F7EB7A1AC7}" type="pres">
      <dgm:prSet presAssocID="{7F9F9684-BCA2-423A-AACA-9B03BB909B53}" presName="parTx" presStyleLbl="node1" presStyleIdx="3" presStyleCnt="4">
        <dgm:presLayoutVars>
          <dgm:chMax val="0"/>
          <dgm:chPref val="0"/>
          <dgm:bulletEnabled val="1"/>
        </dgm:presLayoutVars>
      </dgm:prSet>
      <dgm:spPr/>
    </dgm:pt>
    <dgm:pt modelId="{0ECA70F7-F0B0-4BBB-9EEF-C085CDEB9830}" type="pres">
      <dgm:prSet presAssocID="{7F9F9684-BCA2-423A-AACA-9B03BB909B53}" presName="desTx" presStyleLbl="revTx" presStyleIdx="1" presStyleCnt="2">
        <dgm:presLayoutVars>
          <dgm:bulletEnabled val="1"/>
        </dgm:presLayoutVars>
      </dgm:prSet>
      <dgm:spPr/>
    </dgm:pt>
  </dgm:ptLst>
  <dgm:cxnLst>
    <dgm:cxn modelId="{58D73910-1208-434D-A6CA-22489FDB4DDB}" type="presOf" srcId="{B3CE966D-85D2-4F09-B758-01E873EC7CD9}" destId="{18C01BE3-D221-4E66-AF86-FF8AAC6645DD}" srcOrd="0" destOrd="0" presId="urn:microsoft.com/office/officeart/2005/8/layout/chevron1"/>
    <dgm:cxn modelId="{9E667F14-5B89-486B-A843-5BA1864B02E9}" srcId="{3E92FA25-702D-4D0C-A905-1825E2D23FEE}" destId="{7F9F9684-BCA2-423A-AACA-9B03BB909B53}" srcOrd="3" destOrd="0" parTransId="{4D01B90C-B404-4654-93E2-33A5E439510A}" sibTransId="{DF10FF72-FCDF-4183-8167-6F560E9D740B}"/>
    <dgm:cxn modelId="{74B20A24-92C9-46F9-AF4B-62872D7CC603}" srcId="{7F9F9684-BCA2-423A-AACA-9B03BB909B53}" destId="{B26BF3D1-04FE-496D-BCDB-040C2B92F507}" srcOrd="1" destOrd="0" parTransId="{4B0721AD-7A65-44C8-9DE0-45CCF87856E0}" sibTransId="{A60E624B-0863-49F0-9628-F3F4657D48FA}"/>
    <dgm:cxn modelId="{7156BF31-FF06-4E83-8C62-96EE11B597EF}" srcId="{7F9F9684-BCA2-423A-AACA-9B03BB909B53}" destId="{91315D9B-6CC0-4314-9C35-1738AAB051B1}" srcOrd="2" destOrd="0" parTransId="{E9979DB1-9E2F-4F94-8994-25D64A86415F}" sibTransId="{EF24F3E9-DE0F-439D-9BED-62337C5468CF}"/>
    <dgm:cxn modelId="{ED2FC532-DF43-4539-BF26-93C9949259F3}" srcId="{B3CE966D-85D2-4F09-B758-01E873EC7CD9}" destId="{72983E32-8691-40B0-90C8-97AEA0D4DF94}" srcOrd="0" destOrd="0" parTransId="{23C4D96A-27C7-499A-AA73-71A6FB3B9A48}" sibTransId="{4AE3590A-8FA9-4742-AAE1-D1088BADBCEF}"/>
    <dgm:cxn modelId="{B9DEFA36-5CE1-44AA-9A08-3E739BFBE9A4}" srcId="{3E92FA25-702D-4D0C-A905-1825E2D23FEE}" destId="{E0A1ECDC-FF06-4207-96BD-2759EB4DCD41}" srcOrd="1" destOrd="0" parTransId="{4B6F9E19-507D-4DB0-A2D9-0FA7C5DA73C9}" sibTransId="{4F84325C-74BB-4715-8A7C-8894EDE9B17F}"/>
    <dgm:cxn modelId="{A872635F-DCDC-4090-A1BF-5FE65F5B4A83}" type="presOf" srcId="{72983E32-8691-40B0-90C8-97AEA0D4DF94}" destId="{A0FA688B-79C6-4434-9395-EF0597AD49C7}" srcOrd="0" destOrd="0" presId="urn:microsoft.com/office/officeart/2005/8/layout/chevron1"/>
    <dgm:cxn modelId="{31485A4B-4597-42B7-AE0D-843E3F49D2A3}" type="presOf" srcId="{E0A1ECDC-FF06-4207-96BD-2759EB4DCD41}" destId="{728079E0-ABBD-4671-BD8E-4B910E2E1EB8}" srcOrd="0" destOrd="0" presId="urn:microsoft.com/office/officeart/2005/8/layout/chevron1"/>
    <dgm:cxn modelId="{669EFA58-8C80-456F-8674-579CC2B5885D}" type="presOf" srcId="{28B359DB-0EFA-4921-8F2B-B8837E4E72A5}" destId="{0ECA70F7-F0B0-4BBB-9EEF-C085CDEB9830}" srcOrd="0" destOrd="0" presId="urn:microsoft.com/office/officeart/2005/8/layout/chevron1"/>
    <dgm:cxn modelId="{5986635A-23CC-47F3-A920-4222820EB654}" srcId="{3E92FA25-702D-4D0C-A905-1825E2D23FEE}" destId="{B3CE966D-85D2-4F09-B758-01E873EC7CD9}" srcOrd="0" destOrd="0" parTransId="{6B9F0384-08A0-4BBC-88BA-C522F45E633A}" sibTransId="{30783523-2618-4A24-A7BF-E4A76DBEC267}"/>
    <dgm:cxn modelId="{2B51627E-F738-493C-940F-4DE928009D65}" srcId="{7F9F9684-BCA2-423A-AACA-9B03BB909B53}" destId="{28B359DB-0EFA-4921-8F2B-B8837E4E72A5}" srcOrd="0" destOrd="0" parTransId="{87913F7F-A8FC-421E-B1C0-30BF885D4116}" sibTransId="{37DCAD55-30D4-4EAF-9EA7-E3581358A5DF}"/>
    <dgm:cxn modelId="{06B57989-7AD0-4FD7-B588-773445DD3F26}" type="presOf" srcId="{91315D9B-6CC0-4314-9C35-1738AAB051B1}" destId="{0ECA70F7-F0B0-4BBB-9EEF-C085CDEB9830}" srcOrd="0" destOrd="2" presId="urn:microsoft.com/office/officeart/2005/8/layout/chevron1"/>
    <dgm:cxn modelId="{C45C488E-3077-472C-885A-F4DB8145D604}" type="presOf" srcId="{B26BF3D1-04FE-496D-BCDB-040C2B92F507}" destId="{0ECA70F7-F0B0-4BBB-9EEF-C085CDEB9830}" srcOrd="0" destOrd="1" presId="urn:microsoft.com/office/officeart/2005/8/layout/chevron1"/>
    <dgm:cxn modelId="{CC4037B7-E94E-4514-8805-96C0B25068D6}" type="presOf" srcId="{7F9F9684-BCA2-423A-AACA-9B03BB909B53}" destId="{3000B768-4D3E-4269-9FF8-A0F7EB7A1AC7}" srcOrd="0" destOrd="0" presId="urn:microsoft.com/office/officeart/2005/8/layout/chevron1"/>
    <dgm:cxn modelId="{711493E5-D1E7-4BED-987C-F4D2E409FDEB}" type="presOf" srcId="{AB40B204-5FB4-45B0-9785-CDA58E8CAD96}" destId="{925A0907-498C-4C14-B51F-B6F934117DB7}" srcOrd="0" destOrd="0" presId="urn:microsoft.com/office/officeart/2005/8/layout/chevron1"/>
    <dgm:cxn modelId="{DF1134E7-E23E-453D-9688-4A02FE236511}" type="presOf" srcId="{3E92FA25-702D-4D0C-A905-1825E2D23FEE}" destId="{06FA23CE-5D64-4053-816A-5F4B035A081F}" srcOrd="0" destOrd="0" presId="urn:microsoft.com/office/officeart/2005/8/layout/chevron1"/>
    <dgm:cxn modelId="{6AAC1BFE-D915-435F-A793-B02D6B40E2A6}" srcId="{3E92FA25-702D-4D0C-A905-1825E2D23FEE}" destId="{AB40B204-5FB4-45B0-9785-CDA58E8CAD96}" srcOrd="2" destOrd="0" parTransId="{7B2F109F-BAC8-4514-B55A-F83F0136C29A}" sibTransId="{C45A9514-29A5-4378-A20D-12315FB46572}"/>
    <dgm:cxn modelId="{EDB30D9F-5958-44B5-A412-AD820736A543}" type="presParOf" srcId="{06FA23CE-5D64-4053-816A-5F4B035A081F}" destId="{79BC0F3F-25FF-4605-A21F-656111BFF290}" srcOrd="0" destOrd="0" presId="urn:microsoft.com/office/officeart/2005/8/layout/chevron1"/>
    <dgm:cxn modelId="{E1275589-48CA-4278-8430-37C9DAC701D5}" type="presParOf" srcId="{79BC0F3F-25FF-4605-A21F-656111BFF290}" destId="{18C01BE3-D221-4E66-AF86-FF8AAC6645DD}" srcOrd="0" destOrd="0" presId="urn:microsoft.com/office/officeart/2005/8/layout/chevron1"/>
    <dgm:cxn modelId="{11785BBA-CCE0-48BE-AEFA-A7D518594854}" type="presParOf" srcId="{79BC0F3F-25FF-4605-A21F-656111BFF290}" destId="{A0FA688B-79C6-4434-9395-EF0597AD49C7}" srcOrd="1" destOrd="0" presId="urn:microsoft.com/office/officeart/2005/8/layout/chevron1"/>
    <dgm:cxn modelId="{E325DC49-D997-4813-B174-C5E21611BEE7}" type="presParOf" srcId="{06FA23CE-5D64-4053-816A-5F4B035A081F}" destId="{E332ACEF-B3C8-4217-8465-3FDAA4D6240D}" srcOrd="1" destOrd="0" presId="urn:microsoft.com/office/officeart/2005/8/layout/chevron1"/>
    <dgm:cxn modelId="{AA1595D0-99F7-4C4F-AC02-5BE637E839E0}" type="presParOf" srcId="{06FA23CE-5D64-4053-816A-5F4B035A081F}" destId="{FFAD1912-5AF4-4FEA-8BE0-25B208F8487B}" srcOrd="2" destOrd="0" presId="urn:microsoft.com/office/officeart/2005/8/layout/chevron1"/>
    <dgm:cxn modelId="{D4341B3A-80F2-4B31-A745-D53A2B4E64AB}" type="presParOf" srcId="{FFAD1912-5AF4-4FEA-8BE0-25B208F8487B}" destId="{728079E0-ABBD-4671-BD8E-4B910E2E1EB8}" srcOrd="0" destOrd="0" presId="urn:microsoft.com/office/officeart/2005/8/layout/chevron1"/>
    <dgm:cxn modelId="{CABF440D-1499-4E6B-B8EC-AADAD6B8A6AE}" type="presParOf" srcId="{FFAD1912-5AF4-4FEA-8BE0-25B208F8487B}" destId="{563FBBD8-244B-4762-B47A-89D727ED5B85}" srcOrd="1" destOrd="0" presId="urn:microsoft.com/office/officeart/2005/8/layout/chevron1"/>
    <dgm:cxn modelId="{84E925C1-BBB6-40CE-B435-1AF0685DDD83}" type="presParOf" srcId="{06FA23CE-5D64-4053-816A-5F4B035A081F}" destId="{437D4E72-8439-45CE-87CE-BD3F08D0D255}" srcOrd="3" destOrd="0" presId="urn:microsoft.com/office/officeart/2005/8/layout/chevron1"/>
    <dgm:cxn modelId="{8A204CD0-B7B3-44F2-B1CD-9CDD7D569A8E}" type="presParOf" srcId="{06FA23CE-5D64-4053-816A-5F4B035A081F}" destId="{F547CC53-B000-42D6-9AF2-C5033C93AF1D}" srcOrd="4" destOrd="0" presId="urn:microsoft.com/office/officeart/2005/8/layout/chevron1"/>
    <dgm:cxn modelId="{E65579E5-E973-454B-B1BB-428770F7F121}" type="presParOf" srcId="{F547CC53-B000-42D6-9AF2-C5033C93AF1D}" destId="{925A0907-498C-4C14-B51F-B6F934117DB7}" srcOrd="0" destOrd="0" presId="urn:microsoft.com/office/officeart/2005/8/layout/chevron1"/>
    <dgm:cxn modelId="{00C28B6F-4D65-4D51-BD21-CFA98477EC05}" type="presParOf" srcId="{F547CC53-B000-42D6-9AF2-C5033C93AF1D}" destId="{12B11FDE-AD4D-4FB9-B9EF-C4E92DCD0AB1}" srcOrd="1" destOrd="0" presId="urn:microsoft.com/office/officeart/2005/8/layout/chevron1"/>
    <dgm:cxn modelId="{583B1610-70AB-48E4-AA8C-C782C6BD04D3}" type="presParOf" srcId="{06FA23CE-5D64-4053-816A-5F4B035A081F}" destId="{4845FFEB-6A7F-45EF-8B91-34D4C804F88D}" srcOrd="5" destOrd="0" presId="urn:microsoft.com/office/officeart/2005/8/layout/chevron1"/>
    <dgm:cxn modelId="{2639B91C-246F-403D-A8CE-B3594B6CAA7D}" type="presParOf" srcId="{06FA23CE-5D64-4053-816A-5F4B035A081F}" destId="{091287A9-3291-4127-BC1F-B6D2C16412B4}" srcOrd="6" destOrd="0" presId="urn:microsoft.com/office/officeart/2005/8/layout/chevron1"/>
    <dgm:cxn modelId="{0234FE32-02F4-4857-85C4-4BC3EF7EC83F}" type="presParOf" srcId="{091287A9-3291-4127-BC1F-B6D2C16412B4}" destId="{3000B768-4D3E-4269-9FF8-A0F7EB7A1AC7}" srcOrd="0" destOrd="0" presId="urn:microsoft.com/office/officeart/2005/8/layout/chevron1"/>
    <dgm:cxn modelId="{24802F6B-16C0-4ABB-B755-08ABDDEAC750}" type="presParOf" srcId="{091287A9-3291-4127-BC1F-B6D2C16412B4}" destId="{0ECA70F7-F0B0-4BBB-9EEF-C085CDEB9830}" srcOrd="1" destOrd="0" presId="urn:microsoft.com/office/officeart/2005/8/layout/chevron1"/>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EE036E-2AE0-49CF-AFBE-A2B532A00595}"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A0987B8-5011-4076-88C6-740B4D6FC0F3}">
      <dgm:prSet/>
      <dgm:spPr/>
      <dgm:t>
        <a:bodyPr/>
        <a:lstStyle/>
        <a:p>
          <a:pPr>
            <a:defRPr b="1"/>
          </a:pPr>
          <a:r>
            <a:rPr lang="en-US"/>
            <a:t>Data sets: </a:t>
          </a:r>
        </a:p>
      </dgm:t>
    </dgm:pt>
    <dgm:pt modelId="{E2C3E68F-F00D-4D89-81C1-40DD0434E7AA}" type="parTrans" cxnId="{FD66D0AD-588B-45EB-B889-676F17CF02F4}">
      <dgm:prSet/>
      <dgm:spPr/>
      <dgm:t>
        <a:bodyPr/>
        <a:lstStyle/>
        <a:p>
          <a:endParaRPr lang="en-US"/>
        </a:p>
      </dgm:t>
    </dgm:pt>
    <dgm:pt modelId="{78C5E23F-DA25-4EC1-AAC3-707B00071D8B}" type="sibTrans" cxnId="{FD66D0AD-588B-45EB-B889-676F17CF02F4}">
      <dgm:prSet/>
      <dgm:spPr/>
      <dgm:t>
        <a:bodyPr/>
        <a:lstStyle/>
        <a:p>
          <a:endParaRPr lang="en-US"/>
        </a:p>
      </dgm:t>
    </dgm:pt>
    <dgm:pt modelId="{C3EA9A69-6C45-44F5-8B5A-DE714F5C7F04}">
      <dgm:prSet/>
      <dgm:spPr/>
      <dgm:t>
        <a:bodyPr/>
        <a:lstStyle/>
        <a:p>
          <a:r>
            <a:rPr lang="en-US"/>
            <a:t>Full Steam Data</a:t>
          </a:r>
        </a:p>
      </dgm:t>
    </dgm:pt>
    <dgm:pt modelId="{6A954B97-6B89-48FA-986F-D4056E35DA38}" type="parTrans" cxnId="{D2A0B1CE-0095-423C-A7FE-8FEBDC57B86A}">
      <dgm:prSet/>
      <dgm:spPr/>
      <dgm:t>
        <a:bodyPr/>
        <a:lstStyle/>
        <a:p>
          <a:endParaRPr lang="en-US"/>
        </a:p>
      </dgm:t>
    </dgm:pt>
    <dgm:pt modelId="{F06DE1D1-696F-49AD-843A-EA438B8509E2}" type="sibTrans" cxnId="{D2A0B1CE-0095-423C-A7FE-8FEBDC57B86A}">
      <dgm:prSet/>
      <dgm:spPr/>
      <dgm:t>
        <a:bodyPr/>
        <a:lstStyle/>
        <a:p>
          <a:endParaRPr lang="en-US"/>
        </a:p>
      </dgm:t>
    </dgm:pt>
    <dgm:pt modelId="{76993016-72EE-4AC0-9486-B769B5270B7E}">
      <dgm:prSet/>
      <dgm:spPr/>
      <dgm:t>
        <a:bodyPr/>
        <a:lstStyle/>
        <a:p>
          <a:r>
            <a:rPr lang="en-US"/>
            <a:t>preCOVID Data (2018-2019)</a:t>
          </a:r>
        </a:p>
      </dgm:t>
    </dgm:pt>
    <dgm:pt modelId="{084B15AB-5EC5-4F8A-8A5A-2B6B035DD6BA}" type="parTrans" cxnId="{2CD5F0D2-7FBA-4A9C-8901-DD0D345BA05C}">
      <dgm:prSet/>
      <dgm:spPr/>
      <dgm:t>
        <a:bodyPr/>
        <a:lstStyle/>
        <a:p>
          <a:endParaRPr lang="en-US"/>
        </a:p>
      </dgm:t>
    </dgm:pt>
    <dgm:pt modelId="{A5C6E5C2-FC39-47B7-BB7F-23F7A7BDD6B8}" type="sibTrans" cxnId="{2CD5F0D2-7FBA-4A9C-8901-DD0D345BA05C}">
      <dgm:prSet/>
      <dgm:spPr/>
      <dgm:t>
        <a:bodyPr/>
        <a:lstStyle/>
        <a:p>
          <a:endParaRPr lang="en-US"/>
        </a:p>
      </dgm:t>
    </dgm:pt>
    <dgm:pt modelId="{C95E1143-8FF6-44F6-81FB-ACB6BA04703C}">
      <dgm:prSet/>
      <dgm:spPr/>
      <dgm:t>
        <a:bodyPr/>
        <a:lstStyle/>
        <a:p>
          <a:r>
            <a:rPr lang="en-US"/>
            <a:t>4190 Games</a:t>
          </a:r>
        </a:p>
      </dgm:t>
    </dgm:pt>
    <dgm:pt modelId="{846EF35F-7284-4169-BAA3-7C419B8B349D}" type="parTrans" cxnId="{FB91A3DB-31D2-4992-BD30-86A4311E3DF0}">
      <dgm:prSet/>
      <dgm:spPr/>
      <dgm:t>
        <a:bodyPr/>
        <a:lstStyle/>
        <a:p>
          <a:endParaRPr lang="en-US"/>
        </a:p>
      </dgm:t>
    </dgm:pt>
    <dgm:pt modelId="{4FC98635-C04B-4A73-94D8-BDBFB9EDF63A}" type="sibTrans" cxnId="{FB91A3DB-31D2-4992-BD30-86A4311E3DF0}">
      <dgm:prSet/>
      <dgm:spPr/>
      <dgm:t>
        <a:bodyPr/>
        <a:lstStyle/>
        <a:p>
          <a:endParaRPr lang="en-US"/>
        </a:p>
      </dgm:t>
    </dgm:pt>
    <dgm:pt modelId="{402D84AD-FFB7-456B-91AF-394C4A791A9E}">
      <dgm:prSet/>
      <dgm:spPr/>
      <dgm:t>
        <a:bodyPr/>
        <a:lstStyle/>
        <a:p>
          <a:r>
            <a:rPr lang="en-US"/>
            <a:t>COVID Data (2021-2022)</a:t>
          </a:r>
        </a:p>
      </dgm:t>
    </dgm:pt>
    <dgm:pt modelId="{C923945D-97A3-4C8D-8CCA-C91D61012ACD}" type="parTrans" cxnId="{0C703696-5828-44DA-991A-E0413F5538C3}">
      <dgm:prSet/>
      <dgm:spPr/>
      <dgm:t>
        <a:bodyPr/>
        <a:lstStyle/>
        <a:p>
          <a:endParaRPr lang="en-US"/>
        </a:p>
      </dgm:t>
    </dgm:pt>
    <dgm:pt modelId="{E0E4F87E-0B75-4103-8B4A-57DB4EEFE2B8}" type="sibTrans" cxnId="{0C703696-5828-44DA-991A-E0413F5538C3}">
      <dgm:prSet/>
      <dgm:spPr/>
      <dgm:t>
        <a:bodyPr/>
        <a:lstStyle/>
        <a:p>
          <a:endParaRPr lang="en-US"/>
        </a:p>
      </dgm:t>
    </dgm:pt>
    <dgm:pt modelId="{41D1BFF6-35DB-456F-AD7B-C33FB29481CF}">
      <dgm:prSet/>
      <dgm:spPr/>
      <dgm:t>
        <a:bodyPr/>
        <a:lstStyle/>
        <a:p>
          <a:r>
            <a:rPr lang="en-US"/>
            <a:t>3560 Games</a:t>
          </a:r>
        </a:p>
      </dgm:t>
    </dgm:pt>
    <dgm:pt modelId="{82020560-E74A-4F2C-96F8-2F1CB1D6BEFE}" type="parTrans" cxnId="{D8C61E34-5396-4B4F-8079-B839D57C0FE6}">
      <dgm:prSet/>
      <dgm:spPr/>
      <dgm:t>
        <a:bodyPr/>
        <a:lstStyle/>
        <a:p>
          <a:endParaRPr lang="en-US"/>
        </a:p>
      </dgm:t>
    </dgm:pt>
    <dgm:pt modelId="{EC0EA075-4CD3-4C47-8CD8-4A38E971A850}" type="sibTrans" cxnId="{D8C61E34-5396-4B4F-8079-B839D57C0FE6}">
      <dgm:prSet/>
      <dgm:spPr/>
      <dgm:t>
        <a:bodyPr/>
        <a:lstStyle/>
        <a:p>
          <a:endParaRPr lang="en-US"/>
        </a:p>
      </dgm:t>
    </dgm:pt>
    <dgm:pt modelId="{727D47C5-D319-4B36-9422-55612D6EEFCE}">
      <dgm:prSet/>
      <dgm:spPr/>
      <dgm:t>
        <a:bodyPr/>
        <a:lstStyle/>
        <a:p>
          <a:pPr>
            <a:defRPr b="1"/>
          </a:pPr>
          <a:r>
            <a:rPr lang="en-US"/>
            <a:t>Methods:</a:t>
          </a:r>
        </a:p>
      </dgm:t>
    </dgm:pt>
    <dgm:pt modelId="{FB7C415C-4C0B-4FAA-BA00-8160FDDA21AB}" type="parTrans" cxnId="{B1B9F7E3-0732-495C-A2F4-C2F85B5826FB}">
      <dgm:prSet/>
      <dgm:spPr/>
      <dgm:t>
        <a:bodyPr/>
        <a:lstStyle/>
        <a:p>
          <a:endParaRPr lang="en-US"/>
        </a:p>
      </dgm:t>
    </dgm:pt>
    <dgm:pt modelId="{53C3D5CF-6310-44F8-9E5B-9FD353879999}" type="sibTrans" cxnId="{B1B9F7E3-0732-495C-A2F4-C2F85B5826FB}">
      <dgm:prSet/>
      <dgm:spPr/>
      <dgm:t>
        <a:bodyPr/>
        <a:lstStyle/>
        <a:p>
          <a:endParaRPr lang="en-US"/>
        </a:p>
      </dgm:t>
    </dgm:pt>
    <dgm:pt modelId="{59AFF741-B205-48FF-873D-67867CCB4FD4}">
      <dgm:prSet/>
      <dgm:spPr/>
      <dgm:t>
        <a:bodyPr/>
        <a:lstStyle/>
        <a:p>
          <a:r>
            <a:rPr lang="en-US"/>
            <a:t>TFIDF Vectorization and Ngram Analysis</a:t>
          </a:r>
        </a:p>
      </dgm:t>
    </dgm:pt>
    <dgm:pt modelId="{A55D3364-28D3-4A6E-9E92-131814BBD426}" type="parTrans" cxnId="{907FEE81-7D36-47DC-BF5C-D7B175B1F558}">
      <dgm:prSet/>
      <dgm:spPr/>
      <dgm:t>
        <a:bodyPr/>
        <a:lstStyle/>
        <a:p>
          <a:endParaRPr lang="en-US"/>
        </a:p>
      </dgm:t>
    </dgm:pt>
    <dgm:pt modelId="{89BD8CA7-BC63-45B8-909E-5A842FF573BF}" type="sibTrans" cxnId="{907FEE81-7D36-47DC-BF5C-D7B175B1F558}">
      <dgm:prSet/>
      <dgm:spPr/>
      <dgm:t>
        <a:bodyPr/>
        <a:lstStyle/>
        <a:p>
          <a:endParaRPr lang="en-US"/>
        </a:p>
      </dgm:t>
    </dgm:pt>
    <dgm:pt modelId="{C7B9689C-5D97-4722-883A-8461B7B47F8D}">
      <dgm:prSet/>
      <dgm:spPr/>
      <dgm:t>
        <a:bodyPr/>
        <a:lstStyle/>
        <a:p>
          <a:r>
            <a:rPr lang="en-US"/>
            <a:t>Note: CountVectorization and TFIDF returned similar results</a:t>
          </a:r>
        </a:p>
      </dgm:t>
    </dgm:pt>
    <dgm:pt modelId="{B3AA7BE6-92FF-47D5-A4B6-E18B7A9BE65A}" type="parTrans" cxnId="{D4A0C44C-CBC0-4B24-B950-C7FACC8A0B00}">
      <dgm:prSet/>
      <dgm:spPr/>
      <dgm:t>
        <a:bodyPr/>
        <a:lstStyle/>
        <a:p>
          <a:endParaRPr lang="en-US"/>
        </a:p>
      </dgm:t>
    </dgm:pt>
    <dgm:pt modelId="{43CFE7BC-BF31-4C45-88AF-56723167CF9D}" type="sibTrans" cxnId="{D4A0C44C-CBC0-4B24-B950-C7FACC8A0B00}">
      <dgm:prSet/>
      <dgm:spPr/>
      <dgm:t>
        <a:bodyPr/>
        <a:lstStyle/>
        <a:p>
          <a:endParaRPr lang="en-US"/>
        </a:p>
      </dgm:t>
    </dgm:pt>
    <dgm:pt modelId="{A1A59E83-BB1D-492D-A3A5-9BC57A3961FB}">
      <dgm:prSet/>
      <dgm:spPr/>
      <dgm:t>
        <a:bodyPr/>
        <a:lstStyle/>
        <a:p>
          <a:r>
            <a:rPr lang="en-US"/>
            <a:t>Yake Keyword Extraction</a:t>
          </a:r>
        </a:p>
      </dgm:t>
    </dgm:pt>
    <dgm:pt modelId="{57F04E25-BE3F-44C1-9FB1-A57F2416F249}" type="parTrans" cxnId="{E7789469-704B-4F12-85AD-822D4ABD906D}">
      <dgm:prSet/>
      <dgm:spPr/>
      <dgm:t>
        <a:bodyPr/>
        <a:lstStyle/>
        <a:p>
          <a:endParaRPr lang="en-US"/>
        </a:p>
      </dgm:t>
    </dgm:pt>
    <dgm:pt modelId="{4D4C01C3-AED5-4289-8680-88D451922103}" type="sibTrans" cxnId="{E7789469-704B-4F12-85AD-822D4ABD906D}">
      <dgm:prSet/>
      <dgm:spPr/>
      <dgm:t>
        <a:bodyPr/>
        <a:lstStyle/>
        <a:p>
          <a:endParaRPr lang="en-US"/>
        </a:p>
      </dgm:t>
    </dgm:pt>
    <dgm:pt modelId="{B2777635-3FB5-4537-ACC3-1773DBC7FE6D}">
      <dgm:prSet/>
      <dgm:spPr/>
      <dgm:t>
        <a:bodyPr/>
        <a:lstStyle/>
        <a:p>
          <a:r>
            <a:rPr lang="en-US"/>
            <a:t>Spacy Keyword Extraction</a:t>
          </a:r>
        </a:p>
      </dgm:t>
    </dgm:pt>
    <dgm:pt modelId="{6F2636EA-40AF-4AE1-B831-2CAF90D0B7DF}" type="parTrans" cxnId="{6E7B5E97-C3EF-45D6-827F-FFE77AE567AE}">
      <dgm:prSet/>
      <dgm:spPr/>
      <dgm:t>
        <a:bodyPr/>
        <a:lstStyle/>
        <a:p>
          <a:endParaRPr lang="en-US"/>
        </a:p>
      </dgm:t>
    </dgm:pt>
    <dgm:pt modelId="{2150970F-B5E2-4726-B5DD-E5BB1DDF5BC2}" type="sibTrans" cxnId="{6E7B5E97-C3EF-45D6-827F-FFE77AE567AE}">
      <dgm:prSet/>
      <dgm:spPr/>
      <dgm:t>
        <a:bodyPr/>
        <a:lstStyle/>
        <a:p>
          <a:endParaRPr lang="en-US"/>
        </a:p>
      </dgm:t>
    </dgm:pt>
    <dgm:pt modelId="{5FAF3A67-9194-4BFB-B4F1-A3635D30D846}" type="pres">
      <dgm:prSet presAssocID="{B3EE036E-2AE0-49CF-AFBE-A2B532A00595}" presName="root" presStyleCnt="0">
        <dgm:presLayoutVars>
          <dgm:dir/>
          <dgm:resizeHandles val="exact"/>
        </dgm:presLayoutVars>
      </dgm:prSet>
      <dgm:spPr/>
    </dgm:pt>
    <dgm:pt modelId="{8D3D9386-BE99-48EC-97D8-00D545040902}" type="pres">
      <dgm:prSet presAssocID="{5A0987B8-5011-4076-88C6-740B4D6FC0F3}" presName="compNode" presStyleCnt="0"/>
      <dgm:spPr/>
    </dgm:pt>
    <dgm:pt modelId="{B3C35F6F-DE95-498E-924A-1DD662C0BAE8}" type="pres">
      <dgm:prSet presAssocID="{5A0987B8-5011-4076-88C6-740B4D6FC0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VD player"/>
        </a:ext>
      </dgm:extLst>
    </dgm:pt>
    <dgm:pt modelId="{68BC41CA-73FC-4DA4-8BB7-F9AC0F0A66BA}" type="pres">
      <dgm:prSet presAssocID="{5A0987B8-5011-4076-88C6-740B4D6FC0F3}" presName="iconSpace" presStyleCnt="0"/>
      <dgm:spPr/>
    </dgm:pt>
    <dgm:pt modelId="{48260046-56FD-419B-BCA3-CE9A45B460C5}" type="pres">
      <dgm:prSet presAssocID="{5A0987B8-5011-4076-88C6-740B4D6FC0F3}" presName="parTx" presStyleLbl="revTx" presStyleIdx="0" presStyleCnt="4">
        <dgm:presLayoutVars>
          <dgm:chMax val="0"/>
          <dgm:chPref val="0"/>
        </dgm:presLayoutVars>
      </dgm:prSet>
      <dgm:spPr/>
    </dgm:pt>
    <dgm:pt modelId="{7846FD46-A247-457F-BA79-6A367A75ECBD}" type="pres">
      <dgm:prSet presAssocID="{5A0987B8-5011-4076-88C6-740B4D6FC0F3}" presName="txSpace" presStyleCnt="0"/>
      <dgm:spPr/>
    </dgm:pt>
    <dgm:pt modelId="{F31E9B18-948D-4A34-B384-BFA73D968750}" type="pres">
      <dgm:prSet presAssocID="{5A0987B8-5011-4076-88C6-740B4D6FC0F3}" presName="desTx" presStyleLbl="revTx" presStyleIdx="1" presStyleCnt="4">
        <dgm:presLayoutVars/>
      </dgm:prSet>
      <dgm:spPr/>
    </dgm:pt>
    <dgm:pt modelId="{45C795B1-7B44-42CF-BBCC-4879FDB7A78A}" type="pres">
      <dgm:prSet presAssocID="{78C5E23F-DA25-4EC1-AAC3-707B00071D8B}" presName="sibTrans" presStyleCnt="0"/>
      <dgm:spPr/>
    </dgm:pt>
    <dgm:pt modelId="{A5A90AE8-8CF2-4B25-B364-5B89CC14173A}" type="pres">
      <dgm:prSet presAssocID="{727D47C5-D319-4B36-9422-55612D6EEFCE}" presName="compNode" presStyleCnt="0"/>
      <dgm:spPr/>
    </dgm:pt>
    <dgm:pt modelId="{8C6CED86-46F0-4952-996A-F57AE68E91F2}" type="pres">
      <dgm:prSet presAssocID="{727D47C5-D319-4B36-9422-55612D6EEFC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39E8947C-F35F-4A27-94C5-4EC0BCC93689}" type="pres">
      <dgm:prSet presAssocID="{727D47C5-D319-4B36-9422-55612D6EEFCE}" presName="iconSpace" presStyleCnt="0"/>
      <dgm:spPr/>
    </dgm:pt>
    <dgm:pt modelId="{FCF1FD92-2FAF-47EE-9197-2D3917D1D6B7}" type="pres">
      <dgm:prSet presAssocID="{727D47C5-D319-4B36-9422-55612D6EEFCE}" presName="parTx" presStyleLbl="revTx" presStyleIdx="2" presStyleCnt="4">
        <dgm:presLayoutVars>
          <dgm:chMax val="0"/>
          <dgm:chPref val="0"/>
        </dgm:presLayoutVars>
      </dgm:prSet>
      <dgm:spPr/>
    </dgm:pt>
    <dgm:pt modelId="{F0A7DC98-A15A-41A9-947B-CA30F5232451}" type="pres">
      <dgm:prSet presAssocID="{727D47C5-D319-4B36-9422-55612D6EEFCE}" presName="txSpace" presStyleCnt="0"/>
      <dgm:spPr/>
    </dgm:pt>
    <dgm:pt modelId="{30EBBEDC-C289-4719-B602-613A62FB59F1}" type="pres">
      <dgm:prSet presAssocID="{727D47C5-D319-4B36-9422-55612D6EEFCE}" presName="desTx" presStyleLbl="revTx" presStyleIdx="3" presStyleCnt="4">
        <dgm:presLayoutVars/>
      </dgm:prSet>
      <dgm:spPr/>
    </dgm:pt>
  </dgm:ptLst>
  <dgm:cxnLst>
    <dgm:cxn modelId="{927C0C2A-196A-4DBF-B026-3BF8EE04379F}" type="presOf" srcId="{76993016-72EE-4AC0-9486-B769B5270B7E}" destId="{F31E9B18-948D-4A34-B384-BFA73D968750}" srcOrd="0" destOrd="1" presId="urn:microsoft.com/office/officeart/2018/2/layout/IconLabelDescriptionList"/>
    <dgm:cxn modelId="{D8C61E34-5396-4B4F-8079-B839D57C0FE6}" srcId="{402D84AD-FFB7-456B-91AF-394C4A791A9E}" destId="{41D1BFF6-35DB-456F-AD7B-C33FB29481CF}" srcOrd="0" destOrd="0" parTransId="{82020560-E74A-4F2C-96F8-2F1CB1D6BEFE}" sibTransId="{EC0EA075-4CD3-4C47-8CD8-4A38E971A850}"/>
    <dgm:cxn modelId="{4831CA37-8861-4BF5-80F7-F2B3D235E7B8}" type="presOf" srcId="{B2777635-3FB5-4537-ACC3-1773DBC7FE6D}" destId="{30EBBEDC-C289-4719-B602-613A62FB59F1}" srcOrd="0" destOrd="3" presId="urn:microsoft.com/office/officeart/2018/2/layout/IconLabelDescriptionList"/>
    <dgm:cxn modelId="{B84E413C-BE30-4D9E-8B66-FA2D2F327185}" type="presOf" srcId="{A1A59E83-BB1D-492D-A3A5-9BC57A3961FB}" destId="{30EBBEDC-C289-4719-B602-613A62FB59F1}" srcOrd="0" destOrd="2" presId="urn:microsoft.com/office/officeart/2018/2/layout/IconLabelDescriptionList"/>
    <dgm:cxn modelId="{91C38563-3324-4DEC-BA66-FFB02764215A}" type="presOf" srcId="{5A0987B8-5011-4076-88C6-740B4D6FC0F3}" destId="{48260046-56FD-419B-BCA3-CE9A45B460C5}" srcOrd="0" destOrd="0" presId="urn:microsoft.com/office/officeart/2018/2/layout/IconLabelDescriptionList"/>
    <dgm:cxn modelId="{FA887E65-CBFB-4536-9317-06EC78D6225A}" type="presOf" srcId="{41D1BFF6-35DB-456F-AD7B-C33FB29481CF}" destId="{F31E9B18-948D-4A34-B384-BFA73D968750}" srcOrd="0" destOrd="4" presId="urn:microsoft.com/office/officeart/2018/2/layout/IconLabelDescriptionList"/>
    <dgm:cxn modelId="{4E271849-121A-4D02-A5C7-9E779E0F1B8A}" type="presOf" srcId="{C95E1143-8FF6-44F6-81FB-ACB6BA04703C}" destId="{F31E9B18-948D-4A34-B384-BFA73D968750}" srcOrd="0" destOrd="2" presId="urn:microsoft.com/office/officeart/2018/2/layout/IconLabelDescriptionList"/>
    <dgm:cxn modelId="{E7789469-704B-4F12-85AD-822D4ABD906D}" srcId="{727D47C5-D319-4B36-9422-55612D6EEFCE}" destId="{A1A59E83-BB1D-492D-A3A5-9BC57A3961FB}" srcOrd="1" destOrd="0" parTransId="{57F04E25-BE3F-44C1-9FB1-A57F2416F249}" sibTransId="{4D4C01C3-AED5-4289-8680-88D451922103}"/>
    <dgm:cxn modelId="{D4A0C44C-CBC0-4B24-B950-C7FACC8A0B00}" srcId="{59AFF741-B205-48FF-873D-67867CCB4FD4}" destId="{C7B9689C-5D97-4722-883A-8461B7B47F8D}" srcOrd="0" destOrd="0" parTransId="{B3AA7BE6-92FF-47D5-A4B6-E18B7A9BE65A}" sibTransId="{43CFE7BC-BF31-4C45-88AF-56723167CF9D}"/>
    <dgm:cxn modelId="{08AE226F-3BDE-4221-ABD5-B917E84298D9}" type="presOf" srcId="{B3EE036E-2AE0-49CF-AFBE-A2B532A00595}" destId="{5FAF3A67-9194-4BFB-B4F1-A3635D30D846}" srcOrd="0" destOrd="0" presId="urn:microsoft.com/office/officeart/2018/2/layout/IconLabelDescriptionList"/>
    <dgm:cxn modelId="{87F70079-6F3C-41DD-BEC9-DE92BCA41C96}" type="presOf" srcId="{59AFF741-B205-48FF-873D-67867CCB4FD4}" destId="{30EBBEDC-C289-4719-B602-613A62FB59F1}" srcOrd="0" destOrd="0" presId="urn:microsoft.com/office/officeart/2018/2/layout/IconLabelDescriptionList"/>
    <dgm:cxn modelId="{907FEE81-7D36-47DC-BF5C-D7B175B1F558}" srcId="{727D47C5-D319-4B36-9422-55612D6EEFCE}" destId="{59AFF741-B205-48FF-873D-67867CCB4FD4}" srcOrd="0" destOrd="0" parTransId="{A55D3364-28D3-4A6E-9E92-131814BBD426}" sibTransId="{89BD8CA7-BC63-45B8-909E-5A842FF573BF}"/>
    <dgm:cxn modelId="{0C703696-5828-44DA-991A-E0413F5538C3}" srcId="{5A0987B8-5011-4076-88C6-740B4D6FC0F3}" destId="{402D84AD-FFB7-456B-91AF-394C4A791A9E}" srcOrd="2" destOrd="0" parTransId="{C923945D-97A3-4C8D-8CCA-C91D61012ACD}" sibTransId="{E0E4F87E-0B75-4103-8B4A-57DB4EEFE2B8}"/>
    <dgm:cxn modelId="{6E7B5E97-C3EF-45D6-827F-FFE77AE567AE}" srcId="{727D47C5-D319-4B36-9422-55612D6EEFCE}" destId="{B2777635-3FB5-4537-ACC3-1773DBC7FE6D}" srcOrd="2" destOrd="0" parTransId="{6F2636EA-40AF-4AE1-B831-2CAF90D0B7DF}" sibTransId="{2150970F-B5E2-4726-B5DD-E5BB1DDF5BC2}"/>
    <dgm:cxn modelId="{168195A7-17DF-4E5F-B8F1-09303765BC4F}" type="presOf" srcId="{727D47C5-D319-4B36-9422-55612D6EEFCE}" destId="{FCF1FD92-2FAF-47EE-9197-2D3917D1D6B7}" srcOrd="0" destOrd="0" presId="urn:microsoft.com/office/officeart/2018/2/layout/IconLabelDescriptionList"/>
    <dgm:cxn modelId="{FD66D0AD-588B-45EB-B889-676F17CF02F4}" srcId="{B3EE036E-2AE0-49CF-AFBE-A2B532A00595}" destId="{5A0987B8-5011-4076-88C6-740B4D6FC0F3}" srcOrd="0" destOrd="0" parTransId="{E2C3E68F-F00D-4D89-81C1-40DD0434E7AA}" sibTransId="{78C5E23F-DA25-4EC1-AAC3-707B00071D8B}"/>
    <dgm:cxn modelId="{15120EC3-E0F4-44A8-BC6E-B802008EF8E1}" type="presOf" srcId="{C3EA9A69-6C45-44F5-8B5A-DE714F5C7F04}" destId="{F31E9B18-948D-4A34-B384-BFA73D968750}" srcOrd="0" destOrd="0" presId="urn:microsoft.com/office/officeart/2018/2/layout/IconLabelDescriptionList"/>
    <dgm:cxn modelId="{D2A0B1CE-0095-423C-A7FE-8FEBDC57B86A}" srcId="{5A0987B8-5011-4076-88C6-740B4D6FC0F3}" destId="{C3EA9A69-6C45-44F5-8B5A-DE714F5C7F04}" srcOrd="0" destOrd="0" parTransId="{6A954B97-6B89-48FA-986F-D4056E35DA38}" sibTransId="{F06DE1D1-696F-49AD-843A-EA438B8509E2}"/>
    <dgm:cxn modelId="{2CD5F0D2-7FBA-4A9C-8901-DD0D345BA05C}" srcId="{5A0987B8-5011-4076-88C6-740B4D6FC0F3}" destId="{76993016-72EE-4AC0-9486-B769B5270B7E}" srcOrd="1" destOrd="0" parTransId="{084B15AB-5EC5-4F8A-8A5A-2B6B035DD6BA}" sibTransId="{A5C6E5C2-FC39-47B7-BB7F-23F7A7BDD6B8}"/>
    <dgm:cxn modelId="{FB91A3DB-31D2-4992-BD30-86A4311E3DF0}" srcId="{76993016-72EE-4AC0-9486-B769B5270B7E}" destId="{C95E1143-8FF6-44F6-81FB-ACB6BA04703C}" srcOrd="0" destOrd="0" parTransId="{846EF35F-7284-4169-BAA3-7C419B8B349D}" sibTransId="{4FC98635-C04B-4A73-94D8-BDBFB9EDF63A}"/>
    <dgm:cxn modelId="{B1B9F7E3-0732-495C-A2F4-C2F85B5826FB}" srcId="{B3EE036E-2AE0-49CF-AFBE-A2B532A00595}" destId="{727D47C5-D319-4B36-9422-55612D6EEFCE}" srcOrd="1" destOrd="0" parTransId="{FB7C415C-4C0B-4FAA-BA00-8160FDDA21AB}" sibTransId="{53C3D5CF-6310-44F8-9E5B-9FD353879999}"/>
    <dgm:cxn modelId="{274D38E9-2144-4C6E-8DF5-F4282F953E0D}" type="presOf" srcId="{402D84AD-FFB7-456B-91AF-394C4A791A9E}" destId="{F31E9B18-948D-4A34-B384-BFA73D968750}" srcOrd="0" destOrd="3" presId="urn:microsoft.com/office/officeart/2018/2/layout/IconLabelDescriptionList"/>
    <dgm:cxn modelId="{953349F2-50B2-43BB-9B60-7BB2F7808FC6}" type="presOf" srcId="{C7B9689C-5D97-4722-883A-8461B7B47F8D}" destId="{30EBBEDC-C289-4719-B602-613A62FB59F1}" srcOrd="0" destOrd="1" presId="urn:microsoft.com/office/officeart/2018/2/layout/IconLabelDescriptionList"/>
    <dgm:cxn modelId="{4BC9BDC4-291F-4BB7-917A-AEE5681422AA}" type="presParOf" srcId="{5FAF3A67-9194-4BFB-B4F1-A3635D30D846}" destId="{8D3D9386-BE99-48EC-97D8-00D545040902}" srcOrd="0" destOrd="0" presId="urn:microsoft.com/office/officeart/2018/2/layout/IconLabelDescriptionList"/>
    <dgm:cxn modelId="{4932471D-153F-45BA-8AA8-DDFCEBE9A332}" type="presParOf" srcId="{8D3D9386-BE99-48EC-97D8-00D545040902}" destId="{B3C35F6F-DE95-498E-924A-1DD662C0BAE8}" srcOrd="0" destOrd="0" presId="urn:microsoft.com/office/officeart/2018/2/layout/IconLabelDescriptionList"/>
    <dgm:cxn modelId="{ED492D2F-DF1D-41E5-9E59-1E66A8208B72}" type="presParOf" srcId="{8D3D9386-BE99-48EC-97D8-00D545040902}" destId="{68BC41CA-73FC-4DA4-8BB7-F9AC0F0A66BA}" srcOrd="1" destOrd="0" presId="urn:microsoft.com/office/officeart/2018/2/layout/IconLabelDescriptionList"/>
    <dgm:cxn modelId="{22A3F04D-4A71-4113-B56A-614C7148FB79}" type="presParOf" srcId="{8D3D9386-BE99-48EC-97D8-00D545040902}" destId="{48260046-56FD-419B-BCA3-CE9A45B460C5}" srcOrd="2" destOrd="0" presId="urn:microsoft.com/office/officeart/2018/2/layout/IconLabelDescriptionList"/>
    <dgm:cxn modelId="{95067056-64CD-4E13-9D37-1912F283654A}" type="presParOf" srcId="{8D3D9386-BE99-48EC-97D8-00D545040902}" destId="{7846FD46-A247-457F-BA79-6A367A75ECBD}" srcOrd="3" destOrd="0" presId="urn:microsoft.com/office/officeart/2018/2/layout/IconLabelDescriptionList"/>
    <dgm:cxn modelId="{38A62ACB-B776-4500-995A-96F8C9823C38}" type="presParOf" srcId="{8D3D9386-BE99-48EC-97D8-00D545040902}" destId="{F31E9B18-948D-4A34-B384-BFA73D968750}" srcOrd="4" destOrd="0" presId="urn:microsoft.com/office/officeart/2018/2/layout/IconLabelDescriptionList"/>
    <dgm:cxn modelId="{34176B15-D5E6-4D61-B898-478EA3432CD2}" type="presParOf" srcId="{5FAF3A67-9194-4BFB-B4F1-A3635D30D846}" destId="{45C795B1-7B44-42CF-BBCC-4879FDB7A78A}" srcOrd="1" destOrd="0" presId="urn:microsoft.com/office/officeart/2018/2/layout/IconLabelDescriptionList"/>
    <dgm:cxn modelId="{911112A1-CF2B-441C-A976-1CA5DEEAB583}" type="presParOf" srcId="{5FAF3A67-9194-4BFB-B4F1-A3635D30D846}" destId="{A5A90AE8-8CF2-4B25-B364-5B89CC14173A}" srcOrd="2" destOrd="0" presId="urn:microsoft.com/office/officeart/2018/2/layout/IconLabelDescriptionList"/>
    <dgm:cxn modelId="{9189E98E-7522-4633-95DA-5559186B9747}" type="presParOf" srcId="{A5A90AE8-8CF2-4B25-B364-5B89CC14173A}" destId="{8C6CED86-46F0-4952-996A-F57AE68E91F2}" srcOrd="0" destOrd="0" presId="urn:microsoft.com/office/officeart/2018/2/layout/IconLabelDescriptionList"/>
    <dgm:cxn modelId="{AFAC6596-5231-4432-9981-BFDEFA469E4C}" type="presParOf" srcId="{A5A90AE8-8CF2-4B25-B364-5B89CC14173A}" destId="{39E8947C-F35F-4A27-94C5-4EC0BCC93689}" srcOrd="1" destOrd="0" presId="urn:microsoft.com/office/officeart/2018/2/layout/IconLabelDescriptionList"/>
    <dgm:cxn modelId="{6B6CF9F5-E878-4ED5-A021-96D54C487F35}" type="presParOf" srcId="{A5A90AE8-8CF2-4B25-B364-5B89CC14173A}" destId="{FCF1FD92-2FAF-47EE-9197-2D3917D1D6B7}" srcOrd="2" destOrd="0" presId="urn:microsoft.com/office/officeart/2018/2/layout/IconLabelDescriptionList"/>
    <dgm:cxn modelId="{677F1FC7-1F29-44BF-BB48-E7C0B3AEBABA}" type="presParOf" srcId="{A5A90AE8-8CF2-4B25-B364-5B89CC14173A}" destId="{F0A7DC98-A15A-41A9-947B-CA30F5232451}" srcOrd="3" destOrd="0" presId="urn:microsoft.com/office/officeart/2018/2/layout/IconLabelDescriptionList"/>
    <dgm:cxn modelId="{35C19F68-FC8E-4178-8C54-2C9FDC64DEA4}" type="presParOf" srcId="{A5A90AE8-8CF2-4B25-B364-5B89CC14173A}" destId="{30EBBEDC-C289-4719-B602-613A62FB59F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D7EB0-34C0-4CEC-850A-3EA97DB0F382}">
      <dsp:nvSpPr>
        <dsp:cNvPr id="0" name=""/>
        <dsp:cNvSpPr/>
      </dsp:nvSpPr>
      <dsp:spPr>
        <a:xfrm rot="5400000">
          <a:off x="-197733" y="199319"/>
          <a:ext cx="1318225" cy="922757"/>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Data Acquisition</a:t>
          </a:r>
        </a:p>
      </dsp:txBody>
      <dsp:txXfrm rot="-5400000">
        <a:off x="2" y="462964"/>
        <a:ext cx="922757" cy="395468"/>
      </dsp:txXfrm>
    </dsp:sp>
    <dsp:sp modelId="{4E85A9D3-67EA-4666-9903-DC27731D6279}">
      <dsp:nvSpPr>
        <dsp:cNvPr id="0" name=""/>
        <dsp:cNvSpPr/>
      </dsp:nvSpPr>
      <dsp:spPr>
        <a:xfrm rot="5400000">
          <a:off x="5209793" y="-4285449"/>
          <a:ext cx="856846" cy="9430917"/>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Collect Data Via API</a:t>
          </a:r>
        </a:p>
        <a:p>
          <a:pPr marL="171450" lvl="1" indent="-171450" algn="l" defTabSz="711200">
            <a:lnSpc>
              <a:spcPct val="90000"/>
            </a:lnSpc>
            <a:spcBef>
              <a:spcPct val="0"/>
            </a:spcBef>
            <a:spcAft>
              <a:spcPct val="15000"/>
            </a:spcAft>
            <a:buChar char="•"/>
          </a:pPr>
          <a:r>
            <a:rPr lang="en-US" sz="1600" kern="1200" dirty="0"/>
            <a:t>Initial Data Cleaning</a:t>
          </a:r>
        </a:p>
      </dsp:txBody>
      <dsp:txXfrm rot="-5400000">
        <a:off x="922758" y="43414"/>
        <a:ext cx="9389089" cy="773190"/>
      </dsp:txXfrm>
    </dsp:sp>
    <dsp:sp modelId="{D37323D8-AB8A-4DB1-BE07-36DCCD67598F}">
      <dsp:nvSpPr>
        <dsp:cNvPr id="0" name=""/>
        <dsp:cNvSpPr/>
      </dsp:nvSpPr>
      <dsp:spPr>
        <a:xfrm rot="5400000">
          <a:off x="-197733" y="1371593"/>
          <a:ext cx="1318225" cy="922757"/>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Initial EDA</a:t>
          </a:r>
        </a:p>
      </dsp:txBody>
      <dsp:txXfrm rot="-5400000">
        <a:off x="2" y="1635238"/>
        <a:ext cx="922757" cy="395468"/>
      </dsp:txXfrm>
    </dsp:sp>
    <dsp:sp modelId="{3BE4FD6E-4F0D-4CA2-B883-040758C3D848}">
      <dsp:nvSpPr>
        <dsp:cNvPr id="0" name=""/>
        <dsp:cNvSpPr/>
      </dsp:nvSpPr>
      <dsp:spPr>
        <a:xfrm rot="5400000">
          <a:off x="5209793" y="-3113176"/>
          <a:ext cx="856846" cy="9430917"/>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Explore Data Features</a:t>
          </a:r>
        </a:p>
        <a:p>
          <a:pPr marL="171450" lvl="1" indent="-171450" algn="l" defTabSz="711200">
            <a:lnSpc>
              <a:spcPct val="90000"/>
            </a:lnSpc>
            <a:spcBef>
              <a:spcPct val="0"/>
            </a:spcBef>
            <a:spcAft>
              <a:spcPct val="15000"/>
            </a:spcAft>
            <a:buChar char="•"/>
          </a:pPr>
          <a:r>
            <a:rPr lang="en-US" sz="1600" kern="1200" dirty="0"/>
            <a:t>Second Round of Data Cleaning and Processing</a:t>
          </a:r>
        </a:p>
      </dsp:txBody>
      <dsp:txXfrm rot="-5400000">
        <a:off x="922758" y="1215687"/>
        <a:ext cx="9389089" cy="773190"/>
      </dsp:txXfrm>
    </dsp:sp>
    <dsp:sp modelId="{F5F3A2F8-18BB-4203-B41E-3D43237B065C}">
      <dsp:nvSpPr>
        <dsp:cNvPr id="0" name=""/>
        <dsp:cNvSpPr/>
      </dsp:nvSpPr>
      <dsp:spPr>
        <a:xfrm rot="5400000">
          <a:off x="-197733" y="2543866"/>
          <a:ext cx="1318225" cy="922757"/>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Secondary EDA</a:t>
          </a:r>
        </a:p>
      </dsp:txBody>
      <dsp:txXfrm rot="-5400000">
        <a:off x="2" y="2807511"/>
        <a:ext cx="922757" cy="395468"/>
      </dsp:txXfrm>
    </dsp:sp>
    <dsp:sp modelId="{2A5A05ED-64F5-4537-A0FC-A80BCF5EA9AA}">
      <dsp:nvSpPr>
        <dsp:cNvPr id="0" name=""/>
        <dsp:cNvSpPr/>
      </dsp:nvSpPr>
      <dsp:spPr>
        <a:xfrm rot="5400000">
          <a:off x="5209793" y="-1940902"/>
          <a:ext cx="856846" cy="9430917"/>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Text Analysis (Keyword Extraction, Topic Modeling)</a:t>
          </a:r>
        </a:p>
      </dsp:txBody>
      <dsp:txXfrm rot="-5400000">
        <a:off x="922758" y="2387961"/>
        <a:ext cx="9389089" cy="773190"/>
      </dsp:txXfrm>
    </dsp:sp>
    <dsp:sp modelId="{876618EC-38BE-4D01-A42F-B34BC9B8CD2B}">
      <dsp:nvSpPr>
        <dsp:cNvPr id="0" name=""/>
        <dsp:cNvSpPr/>
      </dsp:nvSpPr>
      <dsp:spPr>
        <a:xfrm rot="5400000">
          <a:off x="-197733" y="3716139"/>
          <a:ext cx="1318225" cy="922757"/>
        </a:xfrm>
        <a:prstGeom prst="chevron">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Feature Selection and Modeling</a:t>
          </a:r>
        </a:p>
      </dsp:txBody>
      <dsp:txXfrm rot="-5400000">
        <a:off x="2" y="3979784"/>
        <a:ext cx="922757" cy="395468"/>
      </dsp:txXfrm>
    </dsp:sp>
    <dsp:sp modelId="{D8D50EC5-470B-4507-9D8D-EEFB0B7AB825}">
      <dsp:nvSpPr>
        <dsp:cNvPr id="0" name=""/>
        <dsp:cNvSpPr/>
      </dsp:nvSpPr>
      <dsp:spPr>
        <a:xfrm rot="5400000">
          <a:off x="5209793" y="-768629"/>
          <a:ext cx="856846" cy="9430917"/>
        </a:xfrm>
        <a:prstGeom prst="round2Same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Text Clustering (DBSCAN, </a:t>
          </a:r>
          <a:r>
            <a:rPr lang="en-US" sz="1600" kern="1200" dirty="0" err="1"/>
            <a:t>Kmeans</a:t>
          </a:r>
          <a:r>
            <a:rPr lang="en-US" sz="1600" kern="1200" dirty="0"/>
            <a:t>)</a:t>
          </a:r>
        </a:p>
        <a:p>
          <a:pPr marL="171450" lvl="1" indent="-171450" algn="l" defTabSz="711200">
            <a:lnSpc>
              <a:spcPct val="90000"/>
            </a:lnSpc>
            <a:spcBef>
              <a:spcPct val="0"/>
            </a:spcBef>
            <a:spcAft>
              <a:spcPct val="15000"/>
            </a:spcAft>
            <a:buChar char="•"/>
          </a:pPr>
          <a:r>
            <a:rPr lang="en-US" sz="1600" kern="1200" dirty="0"/>
            <a:t>Based on EDA results, select features for Machine Learning Model</a:t>
          </a:r>
        </a:p>
        <a:p>
          <a:pPr marL="171450" lvl="1" indent="-171450" algn="l" defTabSz="711200">
            <a:lnSpc>
              <a:spcPct val="90000"/>
            </a:lnSpc>
            <a:spcBef>
              <a:spcPct val="0"/>
            </a:spcBef>
            <a:spcAft>
              <a:spcPct val="15000"/>
            </a:spcAft>
            <a:buChar char="•"/>
          </a:pPr>
          <a:r>
            <a:rPr lang="en-US" sz="1600" kern="1200" dirty="0"/>
            <a:t>Classification Model Training, Tuning</a:t>
          </a:r>
        </a:p>
      </dsp:txBody>
      <dsp:txXfrm rot="-5400000">
        <a:off x="922758" y="3560234"/>
        <a:ext cx="9389089" cy="7731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C3523-9CC4-4EE0-ABDB-F3C9CE7C698F}">
      <dsp:nvSpPr>
        <dsp:cNvPr id="0" name=""/>
        <dsp:cNvSpPr/>
      </dsp:nvSpPr>
      <dsp:spPr>
        <a:xfrm>
          <a:off x="0" y="555"/>
          <a:ext cx="10571747" cy="1299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AFEEAD-C026-4DFC-9393-64519D0D4D2D}">
      <dsp:nvSpPr>
        <dsp:cNvPr id="0" name=""/>
        <dsp:cNvSpPr/>
      </dsp:nvSpPr>
      <dsp:spPr>
        <a:xfrm>
          <a:off x="392975" y="292851"/>
          <a:ext cx="714501" cy="7145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09D81A-AFAF-4646-AC70-70C8469D9892}">
      <dsp:nvSpPr>
        <dsp:cNvPr id="0" name=""/>
        <dsp:cNvSpPr/>
      </dsp:nvSpPr>
      <dsp:spPr>
        <a:xfrm>
          <a:off x="1500452" y="555"/>
          <a:ext cx="9071294" cy="1299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87" tIns="137487" rIns="137487" bIns="137487" numCol="1" spcCol="1270" anchor="ctr" anchorCtr="0">
          <a:noAutofit/>
        </a:bodyPr>
        <a:lstStyle/>
        <a:p>
          <a:pPr marL="0" lvl="0" indent="0" algn="l" defTabSz="977900">
            <a:lnSpc>
              <a:spcPct val="90000"/>
            </a:lnSpc>
            <a:spcBef>
              <a:spcPct val="0"/>
            </a:spcBef>
            <a:spcAft>
              <a:spcPct val="35000"/>
            </a:spcAft>
            <a:buNone/>
          </a:pPr>
          <a:r>
            <a:rPr lang="en-US" sz="2200" kern="1200"/>
            <a:t>What game characteristics are predictive of a high game rating?</a:t>
          </a:r>
        </a:p>
      </dsp:txBody>
      <dsp:txXfrm>
        <a:off x="1500452" y="555"/>
        <a:ext cx="9071294" cy="1299093"/>
      </dsp:txXfrm>
    </dsp:sp>
    <dsp:sp modelId="{1EFE0280-D711-4681-A972-71001FE835C1}">
      <dsp:nvSpPr>
        <dsp:cNvPr id="0" name=""/>
        <dsp:cNvSpPr/>
      </dsp:nvSpPr>
      <dsp:spPr>
        <a:xfrm>
          <a:off x="0" y="1624421"/>
          <a:ext cx="10571747" cy="1299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5BB42B-B17B-4EF4-A16B-4249B07755E3}">
      <dsp:nvSpPr>
        <dsp:cNvPr id="0" name=""/>
        <dsp:cNvSpPr/>
      </dsp:nvSpPr>
      <dsp:spPr>
        <a:xfrm>
          <a:off x="392975" y="1916717"/>
          <a:ext cx="714501" cy="7145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A768D5-9E67-4F37-8153-8A354211A8D9}">
      <dsp:nvSpPr>
        <dsp:cNvPr id="0" name=""/>
        <dsp:cNvSpPr/>
      </dsp:nvSpPr>
      <dsp:spPr>
        <a:xfrm>
          <a:off x="1500452" y="1624421"/>
          <a:ext cx="9071294" cy="1299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87" tIns="137487" rIns="137487" bIns="137487" numCol="1" spcCol="1270" anchor="ctr" anchorCtr="0">
          <a:noAutofit/>
        </a:bodyPr>
        <a:lstStyle/>
        <a:p>
          <a:pPr marL="0" lvl="0" indent="0" algn="l" defTabSz="977900">
            <a:lnSpc>
              <a:spcPct val="90000"/>
            </a:lnSpc>
            <a:spcBef>
              <a:spcPct val="0"/>
            </a:spcBef>
            <a:spcAft>
              <a:spcPct val="35000"/>
            </a:spcAft>
            <a:buNone/>
          </a:pPr>
          <a:r>
            <a:rPr lang="en-US" sz="2200" kern="1200" dirty="0"/>
            <a:t>Are these characteristics different across different genres of game?</a:t>
          </a:r>
        </a:p>
      </dsp:txBody>
      <dsp:txXfrm>
        <a:off x="1500452" y="1624421"/>
        <a:ext cx="9071294" cy="1299093"/>
      </dsp:txXfrm>
    </dsp:sp>
    <dsp:sp modelId="{65013CC2-4913-411E-B09C-C040044DA4AC}">
      <dsp:nvSpPr>
        <dsp:cNvPr id="0" name=""/>
        <dsp:cNvSpPr/>
      </dsp:nvSpPr>
      <dsp:spPr>
        <a:xfrm>
          <a:off x="0" y="3248288"/>
          <a:ext cx="10571747" cy="12990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343DC9-184B-48FC-BF40-760AE4605C6B}">
      <dsp:nvSpPr>
        <dsp:cNvPr id="0" name=""/>
        <dsp:cNvSpPr/>
      </dsp:nvSpPr>
      <dsp:spPr>
        <a:xfrm>
          <a:off x="392975" y="3540584"/>
          <a:ext cx="714501" cy="7145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02E15F-51F1-48A0-A708-02CBB1C275E3}">
      <dsp:nvSpPr>
        <dsp:cNvPr id="0" name=""/>
        <dsp:cNvSpPr/>
      </dsp:nvSpPr>
      <dsp:spPr>
        <a:xfrm>
          <a:off x="1500452" y="3248288"/>
          <a:ext cx="9071294" cy="1299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87" tIns="137487" rIns="137487" bIns="137487" numCol="1" spcCol="1270" anchor="ctr" anchorCtr="0">
          <a:noAutofit/>
        </a:bodyPr>
        <a:lstStyle/>
        <a:p>
          <a:pPr marL="0" lvl="0" indent="0" algn="l" defTabSz="977900">
            <a:lnSpc>
              <a:spcPct val="90000"/>
            </a:lnSpc>
            <a:spcBef>
              <a:spcPct val="0"/>
            </a:spcBef>
            <a:spcAft>
              <a:spcPct val="35000"/>
            </a:spcAft>
            <a:buNone/>
          </a:pPr>
          <a:r>
            <a:rPr lang="en-US" sz="2200" kern="1200" dirty="0"/>
            <a:t>Have these characteristics changed as a result of the covid pandemic?</a:t>
          </a:r>
        </a:p>
        <a:p>
          <a:pPr marL="0" lvl="0" indent="0" algn="l" defTabSz="977900">
            <a:lnSpc>
              <a:spcPct val="90000"/>
            </a:lnSpc>
            <a:spcBef>
              <a:spcPct val="0"/>
            </a:spcBef>
            <a:spcAft>
              <a:spcPct val="35000"/>
            </a:spcAft>
            <a:buNone/>
          </a:pPr>
          <a:r>
            <a:rPr lang="en-US" sz="2200" b="1" kern="1200" dirty="0"/>
            <a:t>Hypothesis</a:t>
          </a:r>
          <a:r>
            <a:rPr lang="en-US" sz="2200" kern="1200" dirty="0"/>
            <a:t>: Multiplayer games increased in popularity</a:t>
          </a:r>
        </a:p>
      </dsp:txBody>
      <dsp:txXfrm>
        <a:off x="1500452" y="3248288"/>
        <a:ext cx="9071294" cy="12990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EF4BF-24B8-4D3C-90AD-E8C23DEA29CE}">
      <dsp:nvSpPr>
        <dsp:cNvPr id="0" name=""/>
        <dsp:cNvSpPr/>
      </dsp:nvSpPr>
      <dsp:spPr>
        <a:xfrm>
          <a:off x="0" y="26635"/>
          <a:ext cx="7314122" cy="647595"/>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Initial Data Cleaning:</a:t>
          </a:r>
          <a:endParaRPr lang="en-US" sz="2700" kern="1200"/>
        </a:p>
      </dsp:txBody>
      <dsp:txXfrm>
        <a:off x="31613" y="58248"/>
        <a:ext cx="7250896" cy="584369"/>
      </dsp:txXfrm>
    </dsp:sp>
    <dsp:sp modelId="{E8A7243A-F2AB-4A45-BD51-1FAE17D126B0}">
      <dsp:nvSpPr>
        <dsp:cNvPr id="0" name=""/>
        <dsp:cNvSpPr/>
      </dsp:nvSpPr>
      <dsp:spPr>
        <a:xfrm>
          <a:off x="0" y="674230"/>
          <a:ext cx="7314122" cy="136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22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1" kern="1200"/>
            <a:t>Removed beta and test games from App list</a:t>
          </a:r>
          <a:endParaRPr lang="en-US" sz="2100" kern="1200"/>
        </a:p>
        <a:p>
          <a:pPr marL="228600" lvl="1" indent="-228600" algn="l" defTabSz="933450">
            <a:lnSpc>
              <a:spcPct val="90000"/>
            </a:lnSpc>
            <a:spcBef>
              <a:spcPct val="0"/>
            </a:spcBef>
            <a:spcAft>
              <a:spcPct val="20000"/>
            </a:spcAft>
            <a:buChar char="•"/>
          </a:pPr>
          <a:r>
            <a:rPr lang="en-US" sz="2100" b="1" kern="1200"/>
            <a:t>Reformatted nested data columns (ex. Categories stored as dictionaries)</a:t>
          </a:r>
          <a:endParaRPr lang="en-US" sz="2100" kern="1200"/>
        </a:p>
        <a:p>
          <a:pPr marL="228600" lvl="1" indent="-228600" algn="l" defTabSz="933450">
            <a:lnSpc>
              <a:spcPct val="90000"/>
            </a:lnSpc>
            <a:spcBef>
              <a:spcPct val="0"/>
            </a:spcBef>
            <a:spcAft>
              <a:spcPct val="20000"/>
            </a:spcAft>
            <a:buChar char="•"/>
          </a:pPr>
          <a:r>
            <a:rPr lang="en-US" sz="2100" b="1" kern="1200"/>
            <a:t>Cleaned and standardized text fields</a:t>
          </a:r>
          <a:endParaRPr lang="en-US" sz="2100" kern="1200"/>
        </a:p>
      </dsp:txBody>
      <dsp:txXfrm>
        <a:off x="0" y="674230"/>
        <a:ext cx="7314122" cy="1369305"/>
      </dsp:txXfrm>
    </dsp:sp>
    <dsp:sp modelId="{ED3CA4F0-0D7D-4D92-9F20-318C2C9020E6}">
      <dsp:nvSpPr>
        <dsp:cNvPr id="0" name=""/>
        <dsp:cNvSpPr/>
      </dsp:nvSpPr>
      <dsp:spPr>
        <a:xfrm>
          <a:off x="0" y="2043535"/>
          <a:ext cx="7314122" cy="647595"/>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After Initial cleaning, data consists of:</a:t>
          </a:r>
        </a:p>
      </dsp:txBody>
      <dsp:txXfrm>
        <a:off x="31613" y="2075148"/>
        <a:ext cx="7250896" cy="584369"/>
      </dsp:txXfrm>
    </dsp:sp>
    <dsp:sp modelId="{961689B9-A6A4-4B5E-B796-6CAD82FF7BD2}">
      <dsp:nvSpPr>
        <dsp:cNvPr id="0" name=""/>
        <dsp:cNvSpPr/>
      </dsp:nvSpPr>
      <dsp:spPr>
        <a:xfrm>
          <a:off x="0" y="2691130"/>
          <a:ext cx="7314122" cy="3185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22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18,424 Rows</a:t>
          </a:r>
        </a:p>
        <a:p>
          <a:pPr marL="228600" lvl="1" indent="-228600" algn="l" defTabSz="933450">
            <a:lnSpc>
              <a:spcPct val="90000"/>
            </a:lnSpc>
            <a:spcBef>
              <a:spcPct val="0"/>
            </a:spcBef>
            <a:spcAft>
              <a:spcPct val="20000"/>
            </a:spcAft>
            <a:buChar char="•"/>
          </a:pPr>
          <a:r>
            <a:rPr lang="en-US" sz="2100" kern="1200" dirty="0"/>
            <a:t>118 Columns</a:t>
          </a:r>
        </a:p>
        <a:p>
          <a:pPr marL="457200" lvl="2" indent="-228600" algn="l" defTabSz="933450">
            <a:lnSpc>
              <a:spcPct val="90000"/>
            </a:lnSpc>
            <a:spcBef>
              <a:spcPct val="0"/>
            </a:spcBef>
            <a:spcAft>
              <a:spcPct val="20000"/>
            </a:spcAft>
            <a:buChar char="•"/>
          </a:pPr>
          <a:r>
            <a:rPr lang="en-US" sz="2100" kern="1200" dirty="0"/>
            <a:t>97 Categorical/Text</a:t>
          </a:r>
        </a:p>
        <a:p>
          <a:pPr marL="457200" lvl="2" indent="-228600" algn="l" defTabSz="933450">
            <a:lnSpc>
              <a:spcPct val="90000"/>
            </a:lnSpc>
            <a:spcBef>
              <a:spcPct val="0"/>
            </a:spcBef>
            <a:spcAft>
              <a:spcPct val="20000"/>
            </a:spcAft>
            <a:buChar char="•"/>
          </a:pPr>
          <a:r>
            <a:rPr lang="en-US" sz="2100" kern="1200" dirty="0"/>
            <a:t>16 Numeric</a:t>
          </a:r>
        </a:p>
        <a:p>
          <a:pPr marL="457200" lvl="2" indent="-228600" algn="l" defTabSz="933450">
            <a:lnSpc>
              <a:spcPct val="90000"/>
            </a:lnSpc>
            <a:spcBef>
              <a:spcPct val="0"/>
            </a:spcBef>
            <a:spcAft>
              <a:spcPct val="20000"/>
            </a:spcAft>
            <a:buChar char="•"/>
          </a:pPr>
          <a:r>
            <a:rPr lang="en-US" sz="2100" kern="1200" dirty="0"/>
            <a:t>5 Boolean</a:t>
          </a:r>
        </a:p>
        <a:p>
          <a:pPr marL="228600" lvl="1" indent="-228600" algn="l" defTabSz="933450">
            <a:lnSpc>
              <a:spcPct val="90000"/>
            </a:lnSpc>
            <a:spcBef>
              <a:spcPct val="0"/>
            </a:spcBef>
            <a:spcAft>
              <a:spcPct val="20000"/>
            </a:spcAft>
            <a:buChar char="•"/>
          </a:pPr>
          <a:r>
            <a:rPr lang="en-US" sz="2100" kern="1200" dirty="0"/>
            <a:t>155 MB</a:t>
          </a:r>
        </a:p>
        <a:p>
          <a:pPr marL="228600" lvl="1" indent="-228600" algn="l" defTabSz="933450">
            <a:lnSpc>
              <a:spcPct val="90000"/>
            </a:lnSpc>
            <a:spcBef>
              <a:spcPct val="0"/>
            </a:spcBef>
            <a:spcAft>
              <a:spcPct val="20000"/>
            </a:spcAft>
            <a:buChar char="•"/>
          </a:pPr>
          <a:r>
            <a:rPr lang="en-US" sz="2100" kern="1200" dirty="0"/>
            <a:t>3.7% of cells were missing data</a:t>
          </a:r>
        </a:p>
        <a:p>
          <a:pPr marL="228600" lvl="1" indent="-228600" algn="l" defTabSz="933450">
            <a:lnSpc>
              <a:spcPct val="90000"/>
            </a:lnSpc>
            <a:spcBef>
              <a:spcPct val="0"/>
            </a:spcBef>
            <a:spcAft>
              <a:spcPct val="20000"/>
            </a:spcAft>
            <a:buChar char="•"/>
          </a:pPr>
          <a:r>
            <a:rPr lang="en-US" sz="2100" kern="1200"/>
            <a:t>High percentage of zeros, blanks, empty strings across most fields</a:t>
          </a:r>
        </a:p>
      </dsp:txBody>
      <dsp:txXfrm>
        <a:off x="0" y="2691130"/>
        <a:ext cx="7314122" cy="31857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01BE3-D221-4E66-AF86-FF8AAC6645DD}">
      <dsp:nvSpPr>
        <dsp:cNvPr id="0" name=""/>
        <dsp:cNvSpPr/>
      </dsp:nvSpPr>
      <dsp:spPr>
        <a:xfrm>
          <a:off x="444" y="899408"/>
          <a:ext cx="2750218" cy="1081956"/>
        </a:xfrm>
        <a:prstGeom prst="chevron">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Filtered out rows for app types that were not games or DLC*.</a:t>
          </a:r>
        </a:p>
      </dsp:txBody>
      <dsp:txXfrm>
        <a:off x="541422" y="899408"/>
        <a:ext cx="1668262" cy="1081956"/>
      </dsp:txXfrm>
    </dsp:sp>
    <dsp:sp modelId="{A0FA688B-79C6-4434-9395-EF0597AD49C7}">
      <dsp:nvSpPr>
        <dsp:cNvPr id="0" name=""/>
        <dsp:cNvSpPr/>
      </dsp:nvSpPr>
      <dsp:spPr>
        <a:xfrm>
          <a:off x="444" y="2116609"/>
          <a:ext cx="2200174" cy="698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Removed music, movies, advertising, demos, etc.</a:t>
          </a:r>
        </a:p>
      </dsp:txBody>
      <dsp:txXfrm>
        <a:off x="444" y="2116609"/>
        <a:ext cx="2200174" cy="698730"/>
      </dsp:txXfrm>
    </dsp:sp>
    <dsp:sp modelId="{728079E0-ABBD-4671-BD8E-4B910E2E1EB8}">
      <dsp:nvSpPr>
        <dsp:cNvPr id="0" name=""/>
        <dsp:cNvSpPr/>
      </dsp:nvSpPr>
      <dsp:spPr>
        <a:xfrm>
          <a:off x="2534662" y="899408"/>
          <a:ext cx="2750218" cy="1081956"/>
        </a:xfrm>
        <a:prstGeom prst="chevron">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Filtered out games that are “Coming Soon” and created year field from release date</a:t>
          </a:r>
        </a:p>
      </dsp:txBody>
      <dsp:txXfrm>
        <a:off x="3075640" y="899408"/>
        <a:ext cx="1668262" cy="1081956"/>
      </dsp:txXfrm>
    </dsp:sp>
    <dsp:sp modelId="{925A0907-498C-4C14-B51F-B6F934117DB7}">
      <dsp:nvSpPr>
        <dsp:cNvPr id="0" name=""/>
        <dsp:cNvSpPr/>
      </dsp:nvSpPr>
      <dsp:spPr>
        <a:xfrm>
          <a:off x="5068880" y="899408"/>
          <a:ext cx="2750218" cy="1081956"/>
        </a:xfrm>
        <a:prstGeom prst="chevron">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Dropped categories/genres that had fewer than 50 games</a:t>
          </a:r>
        </a:p>
      </dsp:txBody>
      <dsp:txXfrm>
        <a:off x="5609858" y="899408"/>
        <a:ext cx="1668262" cy="1081956"/>
      </dsp:txXfrm>
    </dsp:sp>
    <dsp:sp modelId="{3000B768-4D3E-4269-9FF8-A0F7EB7A1AC7}">
      <dsp:nvSpPr>
        <dsp:cNvPr id="0" name=""/>
        <dsp:cNvSpPr/>
      </dsp:nvSpPr>
      <dsp:spPr>
        <a:xfrm>
          <a:off x="7603099" y="899408"/>
          <a:ext cx="2750218" cy="1081956"/>
        </a:xfrm>
        <a:prstGeom prst="chevron">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Final dataset:</a:t>
          </a:r>
        </a:p>
      </dsp:txBody>
      <dsp:txXfrm>
        <a:off x="8144077" y="899408"/>
        <a:ext cx="1668262" cy="1081956"/>
      </dsp:txXfrm>
    </dsp:sp>
    <dsp:sp modelId="{0ECA70F7-F0B0-4BBB-9EEF-C085CDEB9830}">
      <dsp:nvSpPr>
        <dsp:cNvPr id="0" name=""/>
        <dsp:cNvSpPr/>
      </dsp:nvSpPr>
      <dsp:spPr>
        <a:xfrm>
          <a:off x="7603099" y="2116609"/>
          <a:ext cx="2200174" cy="698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14,952 Rows</a:t>
          </a:r>
        </a:p>
        <a:p>
          <a:pPr marL="114300" lvl="1" indent="-114300" algn="l" defTabSz="666750">
            <a:lnSpc>
              <a:spcPct val="90000"/>
            </a:lnSpc>
            <a:spcBef>
              <a:spcPct val="0"/>
            </a:spcBef>
            <a:spcAft>
              <a:spcPct val="15000"/>
            </a:spcAft>
            <a:buChar char="•"/>
          </a:pPr>
          <a:r>
            <a:rPr lang="en-US" sz="1500" kern="1200" dirty="0"/>
            <a:t>79 variables</a:t>
          </a:r>
        </a:p>
        <a:p>
          <a:pPr marL="114300" lvl="1" indent="-114300" algn="l" defTabSz="666750">
            <a:lnSpc>
              <a:spcPct val="90000"/>
            </a:lnSpc>
            <a:spcBef>
              <a:spcPct val="0"/>
            </a:spcBef>
            <a:spcAft>
              <a:spcPct val="15000"/>
            </a:spcAft>
            <a:buChar char="•"/>
          </a:pPr>
          <a:r>
            <a:rPr lang="en-US" sz="1500" kern="1200"/>
            <a:t>2.1% missing data</a:t>
          </a:r>
        </a:p>
      </dsp:txBody>
      <dsp:txXfrm>
        <a:off x="7603099" y="2116609"/>
        <a:ext cx="2200174" cy="6987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35F6F-DE95-498E-924A-1DD662C0BAE8}">
      <dsp:nvSpPr>
        <dsp:cNvPr id="0" name=""/>
        <dsp:cNvSpPr/>
      </dsp:nvSpPr>
      <dsp:spPr>
        <a:xfrm>
          <a:off x="483425" y="0"/>
          <a:ext cx="1510523" cy="14309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260046-56FD-419B-BCA3-CE9A45B460C5}">
      <dsp:nvSpPr>
        <dsp:cNvPr id="0" name=""/>
        <dsp:cNvSpPr/>
      </dsp:nvSpPr>
      <dsp:spPr>
        <a:xfrm>
          <a:off x="483425" y="1582221"/>
          <a:ext cx="4315781" cy="613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Data sets: </a:t>
          </a:r>
        </a:p>
      </dsp:txBody>
      <dsp:txXfrm>
        <a:off x="483425" y="1582221"/>
        <a:ext cx="4315781" cy="613245"/>
      </dsp:txXfrm>
    </dsp:sp>
    <dsp:sp modelId="{F31E9B18-948D-4A34-B384-BFA73D968750}">
      <dsp:nvSpPr>
        <dsp:cNvPr id="0" name=""/>
        <dsp:cNvSpPr/>
      </dsp:nvSpPr>
      <dsp:spPr>
        <a:xfrm>
          <a:off x="483425" y="2265846"/>
          <a:ext cx="4315781" cy="1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Full Steam Data</a:t>
          </a:r>
        </a:p>
        <a:p>
          <a:pPr marL="0" lvl="0" indent="0" algn="l" defTabSz="755650">
            <a:lnSpc>
              <a:spcPct val="90000"/>
            </a:lnSpc>
            <a:spcBef>
              <a:spcPct val="0"/>
            </a:spcBef>
            <a:spcAft>
              <a:spcPct val="35000"/>
            </a:spcAft>
            <a:buNone/>
          </a:pPr>
          <a:r>
            <a:rPr lang="en-US" sz="1700" kern="1200"/>
            <a:t>preCOVID Data (2018-2019)</a:t>
          </a:r>
        </a:p>
        <a:p>
          <a:pPr marL="171450" lvl="1" indent="-171450" algn="l" defTabSz="755650">
            <a:lnSpc>
              <a:spcPct val="90000"/>
            </a:lnSpc>
            <a:spcBef>
              <a:spcPct val="0"/>
            </a:spcBef>
            <a:spcAft>
              <a:spcPct val="15000"/>
            </a:spcAft>
            <a:buChar char="•"/>
          </a:pPr>
          <a:r>
            <a:rPr lang="en-US" sz="1700" kern="1200"/>
            <a:t>4190 Games</a:t>
          </a:r>
        </a:p>
        <a:p>
          <a:pPr marL="0" lvl="0" indent="0" algn="l" defTabSz="755650">
            <a:lnSpc>
              <a:spcPct val="90000"/>
            </a:lnSpc>
            <a:spcBef>
              <a:spcPct val="0"/>
            </a:spcBef>
            <a:spcAft>
              <a:spcPct val="35000"/>
            </a:spcAft>
            <a:buNone/>
          </a:pPr>
          <a:r>
            <a:rPr lang="en-US" sz="1700" kern="1200"/>
            <a:t>COVID Data (2021-2022)</a:t>
          </a:r>
        </a:p>
        <a:p>
          <a:pPr marL="171450" lvl="1" indent="-171450" algn="l" defTabSz="755650">
            <a:lnSpc>
              <a:spcPct val="90000"/>
            </a:lnSpc>
            <a:spcBef>
              <a:spcPct val="0"/>
            </a:spcBef>
            <a:spcAft>
              <a:spcPct val="15000"/>
            </a:spcAft>
            <a:buChar char="•"/>
          </a:pPr>
          <a:r>
            <a:rPr lang="en-US" sz="1700" kern="1200"/>
            <a:t>3560 Games</a:t>
          </a:r>
        </a:p>
      </dsp:txBody>
      <dsp:txXfrm>
        <a:off x="483425" y="2265846"/>
        <a:ext cx="4315781" cy="1448903"/>
      </dsp:txXfrm>
    </dsp:sp>
    <dsp:sp modelId="{8C6CED86-46F0-4952-996A-F57AE68E91F2}">
      <dsp:nvSpPr>
        <dsp:cNvPr id="0" name=""/>
        <dsp:cNvSpPr/>
      </dsp:nvSpPr>
      <dsp:spPr>
        <a:xfrm>
          <a:off x="5554468" y="0"/>
          <a:ext cx="1510523" cy="14309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F1FD92-2FAF-47EE-9197-2D3917D1D6B7}">
      <dsp:nvSpPr>
        <dsp:cNvPr id="0" name=""/>
        <dsp:cNvSpPr/>
      </dsp:nvSpPr>
      <dsp:spPr>
        <a:xfrm>
          <a:off x="5554468" y="1582221"/>
          <a:ext cx="4315781" cy="613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Methods:</a:t>
          </a:r>
        </a:p>
      </dsp:txBody>
      <dsp:txXfrm>
        <a:off x="5554468" y="1582221"/>
        <a:ext cx="4315781" cy="613245"/>
      </dsp:txXfrm>
    </dsp:sp>
    <dsp:sp modelId="{30EBBEDC-C289-4719-B602-613A62FB59F1}">
      <dsp:nvSpPr>
        <dsp:cNvPr id="0" name=""/>
        <dsp:cNvSpPr/>
      </dsp:nvSpPr>
      <dsp:spPr>
        <a:xfrm>
          <a:off x="5554468" y="2265846"/>
          <a:ext cx="4315781" cy="1448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TFIDF Vectorization and Ngram Analysis</a:t>
          </a:r>
        </a:p>
        <a:p>
          <a:pPr marL="171450" lvl="1" indent="-171450" algn="l" defTabSz="755650">
            <a:lnSpc>
              <a:spcPct val="90000"/>
            </a:lnSpc>
            <a:spcBef>
              <a:spcPct val="0"/>
            </a:spcBef>
            <a:spcAft>
              <a:spcPct val="15000"/>
            </a:spcAft>
            <a:buChar char="•"/>
          </a:pPr>
          <a:r>
            <a:rPr lang="en-US" sz="1700" kern="1200"/>
            <a:t>Note: CountVectorization and TFIDF returned similar results</a:t>
          </a:r>
        </a:p>
        <a:p>
          <a:pPr marL="0" lvl="0" indent="0" algn="l" defTabSz="755650">
            <a:lnSpc>
              <a:spcPct val="90000"/>
            </a:lnSpc>
            <a:spcBef>
              <a:spcPct val="0"/>
            </a:spcBef>
            <a:spcAft>
              <a:spcPct val="35000"/>
            </a:spcAft>
            <a:buNone/>
          </a:pPr>
          <a:r>
            <a:rPr lang="en-US" sz="1700" kern="1200"/>
            <a:t>Yake Keyword Extraction</a:t>
          </a:r>
        </a:p>
        <a:p>
          <a:pPr marL="0" lvl="0" indent="0" algn="l" defTabSz="755650">
            <a:lnSpc>
              <a:spcPct val="90000"/>
            </a:lnSpc>
            <a:spcBef>
              <a:spcPct val="0"/>
            </a:spcBef>
            <a:spcAft>
              <a:spcPct val="35000"/>
            </a:spcAft>
            <a:buNone/>
          </a:pPr>
          <a:r>
            <a:rPr lang="en-US" sz="1700" kern="1200"/>
            <a:t>Spacy Keyword Extraction</a:t>
          </a:r>
        </a:p>
      </dsp:txBody>
      <dsp:txXfrm>
        <a:off x="5554468" y="2265846"/>
        <a:ext cx="4315781" cy="14489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38E5B-7A52-422F-B9FD-F4E0819FC708}" type="datetimeFigureOut">
              <a:rPr lang="en-US" smtClean="0"/>
              <a:t>4/3/2022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3DFC1-7435-40DA-97B4-3E6E95B843F6}" type="slidenum">
              <a:rPr lang="en-US" smtClean="0"/>
              <a:t>‹#›</a:t>
            </a:fld>
            <a:endParaRPr lang="en-US"/>
          </a:p>
        </p:txBody>
      </p:sp>
    </p:spTree>
    <p:extLst>
      <p:ext uri="{BB962C8B-B14F-4D97-AF65-F5344CB8AC3E}">
        <p14:creationId xmlns:p14="http://schemas.microsoft.com/office/powerpoint/2010/main" val="1943797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3DFC1-7435-40DA-97B4-3E6E95B843F6}" type="slidenum">
              <a:rPr lang="en-US" smtClean="0"/>
              <a:t>11</a:t>
            </a:fld>
            <a:endParaRPr lang="en-US"/>
          </a:p>
        </p:txBody>
      </p:sp>
    </p:spTree>
    <p:extLst>
      <p:ext uri="{BB962C8B-B14F-4D97-AF65-F5344CB8AC3E}">
        <p14:creationId xmlns:p14="http://schemas.microsoft.com/office/powerpoint/2010/main" val="3151714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DBSCAN</a:t>
            </a:r>
            <a:r>
              <a:rPr lang="en-US" b="0" i="0" dirty="0">
                <a:solidFill>
                  <a:srgbClr val="4D5156"/>
                </a:solidFill>
                <a:effectLst/>
                <a:latin typeface="Roboto" panose="02000000000000000000" pitchFamily="2" charset="0"/>
              </a:rPr>
              <a:t> - Density-Based Spatial Clustering of Applications with Noise. Finds core samples of high density and expands clusters from them.</a:t>
            </a:r>
          </a:p>
        </p:txBody>
      </p:sp>
      <p:sp>
        <p:nvSpPr>
          <p:cNvPr id="4" name="Slide Number Placeholder 3"/>
          <p:cNvSpPr>
            <a:spLocks noGrp="1"/>
          </p:cNvSpPr>
          <p:nvPr>
            <p:ph type="sldNum" sz="quarter" idx="5"/>
          </p:nvPr>
        </p:nvSpPr>
        <p:spPr/>
        <p:txBody>
          <a:bodyPr/>
          <a:lstStyle/>
          <a:p>
            <a:fld id="{E8C3DFC1-7435-40DA-97B4-3E6E95B843F6}" type="slidenum">
              <a:rPr lang="en-US" smtClean="0"/>
              <a:t>39</a:t>
            </a:fld>
            <a:endParaRPr lang="en-US"/>
          </a:p>
        </p:txBody>
      </p:sp>
    </p:spTree>
    <p:extLst>
      <p:ext uri="{BB962C8B-B14F-4D97-AF65-F5344CB8AC3E}">
        <p14:creationId xmlns:p14="http://schemas.microsoft.com/office/powerpoint/2010/main" val="4046329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sciencedirect.com/science/article/abs/pii/S0020025519308588" TargetMode="External"/><Relationship Id="rId2" Type="http://schemas.openxmlformats.org/officeDocument/2006/relationships/hyperlink" Target="https://github.com/LIAAD/yak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cedirect.com/science/article/abs/pii/S0020025519308588" TargetMode="External"/><Relationship Id="rId2" Type="http://schemas.openxmlformats.org/officeDocument/2006/relationships/hyperlink" Target="https://github.com/LIAAD/yak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sciencedirect.com/science/article/abs/pii/S0020025519308588" TargetMode="External"/><Relationship Id="rId2" Type="http://schemas.openxmlformats.org/officeDocument/2006/relationships/hyperlink" Target="https://github.com/LIAAD/yak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partner.steamgames.com/doc/webapi/ISteamApps" TargetMode="External"/><Relationship Id="rId13" Type="http://schemas.openxmlformats.org/officeDocument/2006/relationships/hyperlink" Target="https://doi.org/10.1038/4456" TargetMode="External"/><Relationship Id="rId3" Type="http://schemas.openxmlformats.org/officeDocument/2006/relationships/hyperlink" Target="https://games.withgoogle.com/reports/insightsreport/" TargetMode="External"/><Relationship Id="rId7" Type="http://schemas.openxmlformats.org/officeDocument/2006/relationships/hyperlink" Target="https://colab.research.google.com/github/explosion/spacy-notebooks/blob/master/notebooks/conference_notebooks/pydays/topic_modelling.ipynb" TargetMode="External"/><Relationship Id="rId12" Type="http://schemas.openxmlformats.org/officeDocument/2006/relationships/hyperlink" Target="https://arxiv.org/abs/2105.13440v2" TargetMode="External"/><Relationship Id="rId2" Type="http://schemas.openxmlformats.org/officeDocument/2006/relationships/hyperlink" Target="https://games.withgoogle.com/reports/" TargetMode="External"/><Relationship Id="rId1" Type="http://schemas.openxmlformats.org/officeDocument/2006/relationships/slideLayout" Target="../slideLayouts/slideLayout2.xml"/><Relationship Id="rId6" Type="http://schemas.openxmlformats.org/officeDocument/2006/relationships/hyperlink" Target="https://towardsdatascience.com/keyword-extraction-process-in-python-with-natural-language-processing-nlp-d769a9069d5c" TargetMode="External"/><Relationship Id="rId11" Type="http://schemas.openxmlformats.org/officeDocument/2006/relationships/hyperlink" Target="https://github.com/ydataai/pandas-profiling" TargetMode="External"/><Relationship Id="rId5" Type="http://schemas.openxmlformats.org/officeDocument/2006/relationships/hyperlink" Target="https://www.statista.com/statistics/292056/video-game-market-value-worldwide/" TargetMode="External"/><Relationship Id="rId15" Type="http://schemas.openxmlformats.org/officeDocument/2006/relationships/hyperlink" Target="https://doi.org/10.1155/2021/8192320" TargetMode="External"/><Relationship Id="rId10" Type="http://schemas.openxmlformats.org/officeDocument/2006/relationships/hyperlink" Target="https://steamdb.info/stats/releases/" TargetMode="External"/><Relationship Id="rId4" Type="http://schemas.openxmlformats.org/officeDocument/2006/relationships/hyperlink" Target="https://www.statista.com/statistics/552623/number-games-released-steam/" TargetMode="External"/><Relationship Id="rId9" Type="http://schemas.openxmlformats.org/officeDocument/2006/relationships/hyperlink" Target="https://steamspy.com/api.php" TargetMode="External"/><Relationship Id="rId14" Type="http://schemas.openxmlformats.org/officeDocument/2006/relationships/hyperlink" Target="https://doi.org/10.1109/MIPR.2018.0004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Neon Colored Gadgets">
            <a:extLst>
              <a:ext uri="{FF2B5EF4-FFF2-40B4-BE49-F238E27FC236}">
                <a16:creationId xmlns:a16="http://schemas.microsoft.com/office/drawing/2014/main" id="{9A5D9ED1-DFCC-4799-89E2-D118451B98DF}"/>
              </a:ext>
            </a:extLst>
          </p:cNvPr>
          <p:cNvPicPr>
            <a:picLocks noChangeAspect="1"/>
          </p:cNvPicPr>
          <p:nvPr/>
        </p:nvPicPr>
        <p:blipFill rotWithShape="1">
          <a:blip r:embed="rId3">
            <a:alphaModFix amt="35000"/>
          </a:blip>
          <a:srcRect b="20775"/>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769540"/>
            <a:ext cx="9440034" cy="1828801"/>
          </a:xfrm>
        </p:spPr>
        <p:txBody>
          <a:bodyPr>
            <a:normAutofit/>
          </a:bodyPr>
          <a:lstStyle/>
          <a:p>
            <a:r>
              <a:rPr lang="en-US"/>
              <a:t>Finding the Cheat Codes for Game Development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773489"/>
            <a:ext cx="9440034" cy="1049867"/>
          </a:xfrm>
        </p:spPr>
        <p:txBody>
          <a:bodyPr>
            <a:normAutofit/>
          </a:bodyPr>
          <a:lstStyle/>
          <a:p>
            <a:pPr>
              <a:lnSpc>
                <a:spcPct val="100000"/>
              </a:lnSpc>
            </a:pPr>
            <a:r>
              <a:rPr lang="en-US" sz="1400"/>
              <a:t>Jessica Conroy</a:t>
            </a:r>
          </a:p>
          <a:p>
            <a:pPr>
              <a:lnSpc>
                <a:spcPct val="100000"/>
              </a:lnSpc>
            </a:pPr>
            <a:r>
              <a:rPr lang="en-US" sz="1400"/>
              <a:t>JConroy1@Umbc.edu</a:t>
            </a:r>
          </a:p>
          <a:p>
            <a:pPr>
              <a:lnSpc>
                <a:spcPct val="100000"/>
              </a:lnSpc>
            </a:pPr>
            <a:r>
              <a:rPr lang="en-US" sz="1400"/>
              <a:t>Data 606 Capstone in Data Science</a:t>
            </a:r>
          </a:p>
        </p:txBody>
      </p:sp>
    </p:spTree>
    <p:extLst>
      <p:ext uri="{BB962C8B-B14F-4D97-AF65-F5344CB8AC3E}">
        <p14:creationId xmlns:p14="http://schemas.microsoft.com/office/powerpoint/2010/main" val="15831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0D1E-FDA6-4DD8-BE21-B6FA9F694B51}"/>
              </a:ext>
            </a:extLst>
          </p:cNvPr>
          <p:cNvSpPr>
            <a:spLocks noGrp="1"/>
          </p:cNvSpPr>
          <p:nvPr>
            <p:ph type="title"/>
          </p:nvPr>
        </p:nvSpPr>
        <p:spPr/>
        <p:txBody>
          <a:bodyPr/>
          <a:lstStyle/>
          <a:p>
            <a:r>
              <a:rPr lang="en-US" dirty="0"/>
              <a:t>Data Key Features Cont’d</a:t>
            </a:r>
          </a:p>
        </p:txBody>
      </p:sp>
      <p:graphicFrame>
        <p:nvGraphicFramePr>
          <p:cNvPr id="4" name="Table 4">
            <a:extLst>
              <a:ext uri="{FF2B5EF4-FFF2-40B4-BE49-F238E27FC236}">
                <a16:creationId xmlns:a16="http://schemas.microsoft.com/office/drawing/2014/main" id="{354260D1-C907-4808-A64E-420D7F6D68A4}"/>
              </a:ext>
            </a:extLst>
          </p:cNvPr>
          <p:cNvGraphicFramePr>
            <a:graphicFrameLocks noGrp="1"/>
          </p:cNvGraphicFramePr>
          <p:nvPr>
            <p:ph idx="1"/>
            <p:extLst>
              <p:ext uri="{D42A27DB-BD31-4B8C-83A1-F6EECF244321}">
                <p14:modId xmlns:p14="http://schemas.microsoft.com/office/powerpoint/2010/main" val="83316194"/>
              </p:ext>
            </p:extLst>
          </p:nvPr>
        </p:nvGraphicFramePr>
        <p:xfrm>
          <a:off x="274320" y="2011680"/>
          <a:ext cx="11704320" cy="4572000"/>
        </p:xfrm>
        <a:graphic>
          <a:graphicData uri="http://schemas.openxmlformats.org/drawingml/2006/table">
            <a:tbl>
              <a:tblPr firstRow="1" bandRow="1">
                <a:tableStyleId>{F5AB1C69-6EDB-4FF4-983F-18BD219EF322}</a:tableStyleId>
              </a:tblPr>
              <a:tblGrid>
                <a:gridCol w="3411855">
                  <a:extLst>
                    <a:ext uri="{9D8B030D-6E8A-4147-A177-3AD203B41FA5}">
                      <a16:colId xmlns:a16="http://schemas.microsoft.com/office/drawing/2014/main" val="513005986"/>
                    </a:ext>
                  </a:extLst>
                </a:gridCol>
                <a:gridCol w="2409825">
                  <a:extLst>
                    <a:ext uri="{9D8B030D-6E8A-4147-A177-3AD203B41FA5}">
                      <a16:colId xmlns:a16="http://schemas.microsoft.com/office/drawing/2014/main" val="1194822171"/>
                    </a:ext>
                  </a:extLst>
                </a:gridCol>
                <a:gridCol w="5882640">
                  <a:extLst>
                    <a:ext uri="{9D8B030D-6E8A-4147-A177-3AD203B41FA5}">
                      <a16:colId xmlns:a16="http://schemas.microsoft.com/office/drawing/2014/main" val="3458430977"/>
                    </a:ext>
                  </a:extLst>
                </a:gridCol>
              </a:tblGrid>
              <a:tr h="337735">
                <a:tc>
                  <a:txBody>
                    <a:bodyPr/>
                    <a:lstStyle/>
                    <a:p>
                      <a:r>
                        <a:rPr lang="en-US" dirty="0"/>
                        <a:t>Feature</a:t>
                      </a:r>
                    </a:p>
                  </a:txBody>
                  <a:tcPr/>
                </a:tc>
                <a:tc>
                  <a:txBody>
                    <a:bodyPr/>
                    <a:lstStyle/>
                    <a:p>
                      <a:r>
                        <a:rPr lang="en-US" dirty="0"/>
                        <a:t>Data Type</a:t>
                      </a:r>
                    </a:p>
                  </a:txBody>
                  <a:tcPr/>
                </a:tc>
                <a:tc>
                  <a:txBody>
                    <a:bodyPr/>
                    <a:lstStyle/>
                    <a:p>
                      <a:r>
                        <a:rPr lang="en-US" dirty="0"/>
                        <a:t>Feature Description</a:t>
                      </a:r>
                    </a:p>
                  </a:txBody>
                  <a:tcPr/>
                </a:tc>
                <a:extLst>
                  <a:ext uri="{0D108BD9-81ED-4DB2-BD59-A6C34878D82A}">
                    <a16:rowId xmlns:a16="http://schemas.microsoft.com/office/drawing/2014/main" val="1392077278"/>
                  </a:ext>
                </a:extLst>
              </a:tr>
              <a:tr h="195672">
                <a:tc>
                  <a:txBody>
                    <a:bodyPr/>
                    <a:lstStyle/>
                    <a:p>
                      <a:r>
                        <a:rPr lang="en-US" dirty="0"/>
                        <a:t>Positive</a:t>
                      </a:r>
                    </a:p>
                  </a:txBody>
                  <a:tcPr/>
                </a:tc>
                <a:tc>
                  <a:txBody>
                    <a:bodyPr/>
                    <a:lstStyle/>
                    <a:p>
                      <a:r>
                        <a:rPr lang="en-US" dirty="0"/>
                        <a:t>Numeric</a:t>
                      </a:r>
                    </a:p>
                  </a:txBody>
                  <a:tcPr/>
                </a:tc>
                <a:tc>
                  <a:txBody>
                    <a:bodyPr/>
                    <a:lstStyle/>
                    <a:p>
                      <a:r>
                        <a:rPr lang="en-US" dirty="0"/>
                        <a:t>Count of positive reviews</a:t>
                      </a:r>
                    </a:p>
                  </a:txBody>
                  <a:tcPr/>
                </a:tc>
                <a:extLst>
                  <a:ext uri="{0D108BD9-81ED-4DB2-BD59-A6C34878D82A}">
                    <a16:rowId xmlns:a16="http://schemas.microsoft.com/office/drawing/2014/main" val="1067830666"/>
                  </a:ext>
                </a:extLst>
              </a:tr>
              <a:tr h="195672">
                <a:tc>
                  <a:txBody>
                    <a:bodyPr/>
                    <a:lstStyle/>
                    <a:p>
                      <a:r>
                        <a:rPr lang="en-US" dirty="0"/>
                        <a:t>Negative</a:t>
                      </a:r>
                    </a:p>
                  </a:txBody>
                  <a:tcPr/>
                </a:tc>
                <a:tc>
                  <a:txBody>
                    <a:bodyPr/>
                    <a:lstStyle/>
                    <a:p>
                      <a:r>
                        <a:rPr lang="en-US" dirty="0"/>
                        <a:t>Numeric</a:t>
                      </a:r>
                    </a:p>
                  </a:txBody>
                  <a:tcPr/>
                </a:tc>
                <a:tc>
                  <a:txBody>
                    <a:bodyPr/>
                    <a:lstStyle/>
                    <a:p>
                      <a:r>
                        <a:rPr lang="en-US" dirty="0"/>
                        <a:t>Count of negative reviews</a:t>
                      </a:r>
                    </a:p>
                  </a:txBody>
                  <a:tcPr/>
                </a:tc>
                <a:extLst>
                  <a:ext uri="{0D108BD9-81ED-4DB2-BD59-A6C34878D82A}">
                    <a16:rowId xmlns:a16="http://schemas.microsoft.com/office/drawing/2014/main" val="947724893"/>
                  </a:ext>
                </a:extLst>
              </a:tr>
              <a:tr h="336440">
                <a:tc>
                  <a:txBody>
                    <a:bodyPr/>
                    <a:lstStyle/>
                    <a:p>
                      <a:r>
                        <a:rPr lang="en-US" dirty="0"/>
                        <a:t>Owners</a:t>
                      </a:r>
                    </a:p>
                  </a:txBody>
                  <a:tcPr/>
                </a:tc>
                <a:tc>
                  <a:txBody>
                    <a:bodyPr/>
                    <a:lstStyle/>
                    <a:p>
                      <a:r>
                        <a:rPr lang="en-US" dirty="0"/>
                        <a:t>Categorical</a:t>
                      </a:r>
                    </a:p>
                  </a:txBody>
                  <a:tcPr/>
                </a:tc>
                <a:tc>
                  <a:txBody>
                    <a:bodyPr/>
                    <a:lstStyle/>
                    <a:p>
                      <a:r>
                        <a:rPr lang="en-US" dirty="0"/>
                        <a:t>Range of values representing the number of people who own an app</a:t>
                      </a:r>
                    </a:p>
                  </a:txBody>
                  <a:tcPr/>
                </a:tc>
                <a:extLst>
                  <a:ext uri="{0D108BD9-81ED-4DB2-BD59-A6C34878D82A}">
                    <a16:rowId xmlns:a16="http://schemas.microsoft.com/office/drawing/2014/main" val="3517349991"/>
                  </a:ext>
                </a:extLst>
              </a:tr>
              <a:tr h="337735">
                <a:tc>
                  <a:txBody>
                    <a:bodyPr/>
                    <a:lstStyle/>
                    <a:p>
                      <a:r>
                        <a:rPr lang="en-US" dirty="0"/>
                        <a:t>Price</a:t>
                      </a:r>
                    </a:p>
                  </a:txBody>
                  <a:tcPr/>
                </a:tc>
                <a:tc>
                  <a:txBody>
                    <a:bodyPr/>
                    <a:lstStyle/>
                    <a:p>
                      <a:r>
                        <a:rPr lang="en-US" dirty="0"/>
                        <a:t>Numeric</a:t>
                      </a:r>
                    </a:p>
                  </a:txBody>
                  <a:tcPr/>
                </a:tc>
                <a:tc>
                  <a:txBody>
                    <a:bodyPr/>
                    <a:lstStyle/>
                    <a:p>
                      <a:r>
                        <a:rPr lang="en-US" dirty="0"/>
                        <a:t>Price of game now</a:t>
                      </a:r>
                    </a:p>
                  </a:txBody>
                  <a:tcPr/>
                </a:tc>
                <a:extLst>
                  <a:ext uri="{0D108BD9-81ED-4DB2-BD59-A6C34878D82A}">
                    <a16:rowId xmlns:a16="http://schemas.microsoft.com/office/drawing/2014/main" val="2295056776"/>
                  </a:ext>
                </a:extLst>
              </a:tr>
              <a:tr h="337735">
                <a:tc>
                  <a:txBody>
                    <a:bodyPr/>
                    <a:lstStyle/>
                    <a:p>
                      <a:r>
                        <a:rPr lang="en-US" dirty="0"/>
                        <a:t>Initial Price</a:t>
                      </a:r>
                    </a:p>
                  </a:txBody>
                  <a:tcPr/>
                </a:tc>
                <a:tc>
                  <a:txBody>
                    <a:bodyPr/>
                    <a:lstStyle/>
                    <a:p>
                      <a:r>
                        <a:rPr lang="en-US" dirty="0"/>
                        <a:t>Numeric</a:t>
                      </a:r>
                    </a:p>
                  </a:txBody>
                  <a:tcPr/>
                </a:tc>
                <a:tc>
                  <a:txBody>
                    <a:bodyPr/>
                    <a:lstStyle/>
                    <a:p>
                      <a:r>
                        <a:rPr lang="en-US" dirty="0"/>
                        <a:t>Price of game on release</a:t>
                      </a:r>
                    </a:p>
                  </a:txBody>
                  <a:tcPr/>
                </a:tc>
                <a:extLst>
                  <a:ext uri="{0D108BD9-81ED-4DB2-BD59-A6C34878D82A}">
                    <a16:rowId xmlns:a16="http://schemas.microsoft.com/office/drawing/2014/main" val="1734287911"/>
                  </a:ext>
                </a:extLst>
              </a:tr>
              <a:tr h="337735">
                <a:tc>
                  <a:txBody>
                    <a:bodyPr/>
                    <a:lstStyle/>
                    <a:p>
                      <a:r>
                        <a:rPr lang="en-US" dirty="0"/>
                        <a:t>Discount</a:t>
                      </a:r>
                    </a:p>
                  </a:txBody>
                  <a:tcPr/>
                </a:tc>
                <a:tc>
                  <a:txBody>
                    <a:bodyPr/>
                    <a:lstStyle/>
                    <a:p>
                      <a:r>
                        <a:rPr lang="en-US" dirty="0"/>
                        <a:t>Numeric</a:t>
                      </a:r>
                    </a:p>
                  </a:txBody>
                  <a:tcPr/>
                </a:tc>
                <a:tc>
                  <a:txBody>
                    <a:bodyPr/>
                    <a:lstStyle/>
                    <a:p>
                      <a:r>
                        <a:rPr lang="en-US" dirty="0"/>
                        <a:t>Discount on the game price</a:t>
                      </a:r>
                    </a:p>
                  </a:txBody>
                  <a:tcPr/>
                </a:tc>
                <a:extLst>
                  <a:ext uri="{0D108BD9-81ED-4DB2-BD59-A6C34878D82A}">
                    <a16:rowId xmlns:a16="http://schemas.microsoft.com/office/drawing/2014/main" val="2173410926"/>
                  </a:ext>
                </a:extLst>
              </a:tr>
              <a:tr h="337735">
                <a:tc>
                  <a:txBody>
                    <a:bodyPr/>
                    <a:lstStyle/>
                    <a:p>
                      <a:r>
                        <a:rPr lang="en-US" dirty="0"/>
                        <a:t>Tags</a:t>
                      </a:r>
                    </a:p>
                  </a:txBody>
                  <a:tcPr/>
                </a:tc>
                <a:tc>
                  <a:txBody>
                    <a:bodyPr/>
                    <a:lstStyle/>
                    <a:p>
                      <a:r>
                        <a:rPr lang="en-US" dirty="0"/>
                        <a:t>String</a:t>
                      </a:r>
                    </a:p>
                  </a:txBody>
                  <a:tcPr/>
                </a:tc>
                <a:tc>
                  <a:txBody>
                    <a:bodyPr/>
                    <a:lstStyle/>
                    <a:p>
                      <a:r>
                        <a:rPr lang="en-US" dirty="0"/>
                        <a:t>Hashtags given to the game</a:t>
                      </a:r>
                    </a:p>
                  </a:txBody>
                  <a:tcPr/>
                </a:tc>
                <a:extLst>
                  <a:ext uri="{0D108BD9-81ED-4DB2-BD59-A6C34878D82A}">
                    <a16:rowId xmlns:a16="http://schemas.microsoft.com/office/drawing/2014/main" val="2415029578"/>
                  </a:ext>
                </a:extLst>
              </a:tr>
              <a:tr h="195672">
                <a:tc>
                  <a:txBody>
                    <a:bodyPr/>
                    <a:lstStyle/>
                    <a:p>
                      <a:r>
                        <a:rPr lang="en-US" dirty="0"/>
                        <a:t>Category and Genre Fields</a:t>
                      </a:r>
                    </a:p>
                  </a:txBody>
                  <a:tcPr/>
                </a:tc>
                <a:tc>
                  <a:txBody>
                    <a:bodyPr/>
                    <a:lstStyle/>
                    <a:p>
                      <a:r>
                        <a:rPr lang="en-US" dirty="0"/>
                        <a:t>Binary</a:t>
                      </a:r>
                    </a:p>
                  </a:txBody>
                  <a:tcPr/>
                </a:tc>
                <a:tc>
                  <a:txBody>
                    <a:bodyPr/>
                    <a:lstStyle/>
                    <a:p>
                      <a:r>
                        <a:rPr lang="en-US" dirty="0"/>
                        <a:t>Binary fields indicating if a game falls into particular genres or categories.</a:t>
                      </a:r>
                    </a:p>
                  </a:txBody>
                  <a:tcPr/>
                </a:tc>
                <a:extLst>
                  <a:ext uri="{0D108BD9-81ED-4DB2-BD59-A6C34878D82A}">
                    <a16:rowId xmlns:a16="http://schemas.microsoft.com/office/drawing/2014/main" val="2723117362"/>
                  </a:ext>
                </a:extLst>
              </a:tr>
              <a:tr h="337735">
                <a:tc>
                  <a:txBody>
                    <a:bodyPr/>
                    <a:lstStyle/>
                    <a:p>
                      <a:r>
                        <a:rPr lang="en-US" dirty="0"/>
                        <a:t>Release Date</a:t>
                      </a:r>
                    </a:p>
                  </a:txBody>
                  <a:tcPr/>
                </a:tc>
                <a:tc>
                  <a:txBody>
                    <a:bodyPr/>
                    <a:lstStyle/>
                    <a:p>
                      <a:r>
                        <a:rPr lang="en-US" dirty="0"/>
                        <a:t>String</a:t>
                      </a:r>
                    </a:p>
                  </a:txBody>
                  <a:tcPr/>
                </a:tc>
                <a:tc>
                  <a:txBody>
                    <a:bodyPr/>
                    <a:lstStyle/>
                    <a:p>
                      <a:r>
                        <a:rPr lang="en-US" dirty="0"/>
                        <a:t>Date when game was released</a:t>
                      </a:r>
                    </a:p>
                  </a:txBody>
                  <a:tcPr/>
                </a:tc>
                <a:extLst>
                  <a:ext uri="{0D108BD9-81ED-4DB2-BD59-A6C34878D82A}">
                    <a16:rowId xmlns:a16="http://schemas.microsoft.com/office/drawing/2014/main" val="2814282501"/>
                  </a:ext>
                </a:extLst>
              </a:tr>
              <a:tr h="337735">
                <a:tc>
                  <a:txBody>
                    <a:bodyPr/>
                    <a:lstStyle/>
                    <a:p>
                      <a:r>
                        <a:rPr lang="en-US" dirty="0"/>
                        <a:t>Release Year</a:t>
                      </a:r>
                    </a:p>
                  </a:txBody>
                  <a:tcPr/>
                </a:tc>
                <a:tc>
                  <a:txBody>
                    <a:bodyPr/>
                    <a:lstStyle/>
                    <a:p>
                      <a:r>
                        <a:rPr lang="en-US" dirty="0"/>
                        <a:t>String</a:t>
                      </a:r>
                    </a:p>
                  </a:txBody>
                  <a:tcPr/>
                </a:tc>
                <a:tc>
                  <a:txBody>
                    <a:bodyPr/>
                    <a:lstStyle/>
                    <a:p>
                      <a:r>
                        <a:rPr lang="en-US" dirty="0"/>
                        <a:t>Year when game was released</a:t>
                      </a:r>
                    </a:p>
                  </a:txBody>
                  <a:tcPr/>
                </a:tc>
                <a:extLst>
                  <a:ext uri="{0D108BD9-81ED-4DB2-BD59-A6C34878D82A}">
                    <a16:rowId xmlns:a16="http://schemas.microsoft.com/office/drawing/2014/main" val="1328239338"/>
                  </a:ext>
                </a:extLst>
              </a:tr>
            </a:tbl>
          </a:graphicData>
        </a:graphic>
      </p:graphicFrame>
    </p:spTree>
    <p:extLst>
      <p:ext uri="{BB962C8B-B14F-4D97-AF65-F5344CB8AC3E}">
        <p14:creationId xmlns:p14="http://schemas.microsoft.com/office/powerpoint/2010/main" val="281890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FA9CEF-A92B-42CA-9E74-734F71A0CC87}"/>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Exploratory Analysis – Key Data Features</a:t>
            </a:r>
          </a:p>
        </p:txBody>
      </p:sp>
      <p:sp>
        <p:nvSpPr>
          <p:cNvPr id="6" name="TextBox 5">
            <a:extLst>
              <a:ext uri="{FF2B5EF4-FFF2-40B4-BE49-F238E27FC236}">
                <a16:creationId xmlns:a16="http://schemas.microsoft.com/office/drawing/2014/main" id="{B4CC43D3-77F0-4FD2-A9D5-55A89FE1D009}"/>
              </a:ext>
            </a:extLst>
          </p:cNvPr>
          <p:cNvSpPr txBox="1"/>
          <p:nvPr/>
        </p:nvSpPr>
        <p:spPr>
          <a:xfrm>
            <a:off x="913796" y="2247153"/>
            <a:ext cx="3358084" cy="3544046"/>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Release Year</a:t>
            </a:r>
          </a:p>
          <a:p>
            <a:pPr defTabSz="457200">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Pre and During COVID-19 analyses will require analyzing data from 2018 2019 and comparing to 2021 and 2022. </a:t>
            </a:r>
          </a:p>
          <a:p>
            <a:pPr defTabSz="457200">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Pre-COVID-19: 4,190</a:t>
            </a:r>
          </a:p>
          <a:p>
            <a:pPr defTabSz="457200">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During-COVID-19: 3,560</a:t>
            </a:r>
          </a:p>
          <a:p>
            <a:pPr defTabSz="457200">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exploratory analysis will inform whether or not pre-COVID data is used in the ML model development stage of this project.</a:t>
            </a:r>
          </a:p>
        </p:txBody>
      </p:sp>
      <p:pic>
        <p:nvPicPr>
          <p:cNvPr id="4" name="Picture 3" descr="Chart, histogram&#10;&#10;Description automatically generated">
            <a:extLst>
              <a:ext uri="{FF2B5EF4-FFF2-40B4-BE49-F238E27FC236}">
                <a16:creationId xmlns:a16="http://schemas.microsoft.com/office/drawing/2014/main" id="{5763CDC4-5615-4374-A8BF-CDFA8E73DEFA}"/>
              </a:ext>
            </a:extLst>
          </p:cNvPr>
          <p:cNvPicPr>
            <a:picLocks noChangeAspect="1"/>
          </p:cNvPicPr>
          <p:nvPr/>
        </p:nvPicPr>
        <p:blipFill>
          <a:blip r:embed="rId4"/>
          <a:stretch>
            <a:fillRect/>
          </a:stretch>
        </p:blipFill>
        <p:spPr>
          <a:xfrm>
            <a:off x="4753333" y="1866900"/>
            <a:ext cx="7247676" cy="4081215"/>
          </a:xfrm>
          <a:prstGeom prst="rect">
            <a:avLst/>
          </a:prstGeom>
          <a:solidFill>
            <a:schemeClr val="tx1"/>
          </a:solidFill>
        </p:spPr>
      </p:pic>
      <p:sp>
        <p:nvSpPr>
          <p:cNvPr id="5" name="TextBox 4">
            <a:extLst>
              <a:ext uri="{FF2B5EF4-FFF2-40B4-BE49-F238E27FC236}">
                <a16:creationId xmlns:a16="http://schemas.microsoft.com/office/drawing/2014/main" id="{1C36DA4A-A8B2-42CE-9B27-2B28F583E0EF}"/>
              </a:ext>
            </a:extLst>
          </p:cNvPr>
          <p:cNvSpPr txBox="1"/>
          <p:nvPr/>
        </p:nvSpPr>
        <p:spPr>
          <a:xfrm>
            <a:off x="913796" y="6226110"/>
            <a:ext cx="11087213" cy="800219"/>
          </a:xfrm>
          <a:prstGeom prst="rect">
            <a:avLst/>
          </a:prstGeom>
          <a:noFill/>
        </p:spPr>
        <p:txBody>
          <a:bodyPr wrap="square" rtlCol="0">
            <a:spAutoFit/>
          </a:bodyPr>
          <a:lstStyle/>
          <a:p>
            <a:r>
              <a:rPr lang="en-US" sz="1400" dirty="0">
                <a:effectLst/>
                <a:latin typeface="Calibri" panose="020F0502020204030204" pitchFamily="34" charset="0"/>
                <a:ea typeface="Calibri" panose="020F0502020204030204" pitchFamily="34" charset="0"/>
                <a:cs typeface="Times New Roman" panose="02020603050405020304" pitchFamily="18" charset="0"/>
              </a:rPr>
              <a:t>One limitation of this analysis is that games that have been out longer are more likely to have a larger corpus of review text. This is one potential confound for our text analysis to keep in mind later. </a:t>
            </a:r>
          </a:p>
          <a:p>
            <a:endParaRPr lang="en-US" dirty="0"/>
          </a:p>
        </p:txBody>
      </p:sp>
    </p:spTree>
    <p:extLst>
      <p:ext uri="{BB962C8B-B14F-4D97-AF65-F5344CB8AC3E}">
        <p14:creationId xmlns:p14="http://schemas.microsoft.com/office/powerpoint/2010/main" val="250817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9CEF-A92B-42CA-9E74-734F71A0CC87}"/>
              </a:ext>
            </a:extLst>
          </p:cNvPr>
          <p:cNvSpPr>
            <a:spLocks noGrp="1"/>
          </p:cNvSpPr>
          <p:nvPr>
            <p:ph type="title"/>
          </p:nvPr>
        </p:nvSpPr>
        <p:spPr/>
        <p:txBody>
          <a:bodyPr/>
          <a:lstStyle/>
          <a:p>
            <a:r>
              <a:rPr lang="en-US" dirty="0"/>
              <a:t>Exploratory Analysis</a:t>
            </a:r>
          </a:p>
        </p:txBody>
      </p:sp>
      <p:sp>
        <p:nvSpPr>
          <p:cNvPr id="6" name="TextBox 5">
            <a:extLst>
              <a:ext uri="{FF2B5EF4-FFF2-40B4-BE49-F238E27FC236}">
                <a16:creationId xmlns:a16="http://schemas.microsoft.com/office/drawing/2014/main" id="{B4CC43D3-77F0-4FD2-A9D5-55A89FE1D009}"/>
              </a:ext>
            </a:extLst>
          </p:cNvPr>
          <p:cNvSpPr txBox="1"/>
          <p:nvPr/>
        </p:nvSpPr>
        <p:spPr>
          <a:xfrm>
            <a:off x="781050" y="2133600"/>
            <a:ext cx="3181350" cy="1754326"/>
          </a:xfrm>
          <a:prstGeom prst="rect">
            <a:avLst/>
          </a:prstGeom>
          <a:noFill/>
        </p:spPr>
        <p:txBody>
          <a:bodyPr wrap="square" rtlCol="0">
            <a:spAutoFit/>
          </a:bodyPr>
          <a:lstStyle/>
          <a:p>
            <a:r>
              <a:rPr lang="en-US" dirty="0"/>
              <a:t>Games by Genre</a:t>
            </a:r>
          </a:p>
          <a:p>
            <a:endParaRPr lang="en-US" dirty="0"/>
          </a:p>
          <a:p>
            <a:r>
              <a:rPr lang="en-US" dirty="0"/>
              <a:t>Game genre and category are key features segmenting the data.</a:t>
            </a:r>
          </a:p>
          <a:p>
            <a:endParaRPr lang="en-US" dirty="0"/>
          </a:p>
        </p:txBody>
      </p:sp>
      <p:pic>
        <p:nvPicPr>
          <p:cNvPr id="12" name="Content Placeholder 11">
            <a:extLst>
              <a:ext uri="{FF2B5EF4-FFF2-40B4-BE49-F238E27FC236}">
                <a16:creationId xmlns:a16="http://schemas.microsoft.com/office/drawing/2014/main" id="{F849D716-AF4C-408F-A5F1-E34639A8843E}"/>
              </a:ext>
            </a:extLst>
          </p:cNvPr>
          <p:cNvPicPr>
            <a:picLocks noGrp="1" noChangeAspect="1"/>
          </p:cNvPicPr>
          <p:nvPr>
            <p:ph idx="1"/>
          </p:nvPr>
        </p:nvPicPr>
        <p:blipFill>
          <a:blip r:embed="rId2"/>
          <a:srcRect/>
          <a:stretch/>
        </p:blipFill>
        <p:spPr>
          <a:xfrm>
            <a:off x="4211652" y="1910269"/>
            <a:ext cx="7297824" cy="4590035"/>
          </a:xfrm>
          <a:solidFill>
            <a:schemeClr val="tx1"/>
          </a:solidFill>
        </p:spPr>
      </p:pic>
    </p:spTree>
    <p:extLst>
      <p:ext uri="{BB962C8B-B14F-4D97-AF65-F5344CB8AC3E}">
        <p14:creationId xmlns:p14="http://schemas.microsoft.com/office/powerpoint/2010/main" val="1954866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9CEF-A92B-42CA-9E74-734F71A0CC87}"/>
              </a:ext>
            </a:extLst>
          </p:cNvPr>
          <p:cNvSpPr>
            <a:spLocks noGrp="1"/>
          </p:cNvSpPr>
          <p:nvPr>
            <p:ph type="title"/>
          </p:nvPr>
        </p:nvSpPr>
        <p:spPr/>
        <p:txBody>
          <a:bodyPr/>
          <a:lstStyle/>
          <a:p>
            <a:r>
              <a:rPr lang="en-US" dirty="0"/>
              <a:t>Exploratory Analysis</a:t>
            </a:r>
          </a:p>
        </p:txBody>
      </p:sp>
      <p:sp>
        <p:nvSpPr>
          <p:cNvPr id="6" name="TextBox 5">
            <a:extLst>
              <a:ext uri="{FF2B5EF4-FFF2-40B4-BE49-F238E27FC236}">
                <a16:creationId xmlns:a16="http://schemas.microsoft.com/office/drawing/2014/main" id="{B4CC43D3-77F0-4FD2-A9D5-55A89FE1D009}"/>
              </a:ext>
            </a:extLst>
          </p:cNvPr>
          <p:cNvSpPr txBox="1"/>
          <p:nvPr/>
        </p:nvSpPr>
        <p:spPr>
          <a:xfrm>
            <a:off x="781050" y="2133600"/>
            <a:ext cx="3181350" cy="1754326"/>
          </a:xfrm>
          <a:prstGeom prst="rect">
            <a:avLst/>
          </a:prstGeom>
          <a:noFill/>
        </p:spPr>
        <p:txBody>
          <a:bodyPr wrap="square" rtlCol="0">
            <a:spAutoFit/>
          </a:bodyPr>
          <a:lstStyle/>
          <a:p>
            <a:r>
              <a:rPr lang="en-US" dirty="0"/>
              <a:t>Games by Category</a:t>
            </a:r>
          </a:p>
          <a:p>
            <a:endParaRPr lang="en-US" dirty="0"/>
          </a:p>
          <a:p>
            <a:r>
              <a:rPr lang="en-US" dirty="0"/>
              <a:t>Game genre and category are key features segmenting the data.</a:t>
            </a:r>
          </a:p>
          <a:p>
            <a:endParaRPr lang="en-US" dirty="0"/>
          </a:p>
        </p:txBody>
      </p:sp>
      <p:pic>
        <p:nvPicPr>
          <p:cNvPr id="12" name="Content Placeholder 11">
            <a:extLst>
              <a:ext uri="{FF2B5EF4-FFF2-40B4-BE49-F238E27FC236}">
                <a16:creationId xmlns:a16="http://schemas.microsoft.com/office/drawing/2014/main" id="{F849D716-AF4C-408F-A5F1-E34639A8843E}"/>
              </a:ext>
            </a:extLst>
          </p:cNvPr>
          <p:cNvPicPr>
            <a:picLocks noGrp="1" noChangeAspect="1"/>
          </p:cNvPicPr>
          <p:nvPr>
            <p:ph idx="1"/>
          </p:nvPr>
        </p:nvPicPr>
        <p:blipFill>
          <a:blip r:embed="rId2"/>
          <a:srcRect/>
          <a:stretch/>
        </p:blipFill>
        <p:spPr>
          <a:xfrm>
            <a:off x="4211652" y="2384503"/>
            <a:ext cx="7297824" cy="3970245"/>
          </a:xfrm>
          <a:solidFill>
            <a:schemeClr val="tx1"/>
          </a:solidFill>
        </p:spPr>
      </p:pic>
    </p:spTree>
    <p:extLst>
      <p:ext uri="{BB962C8B-B14F-4D97-AF65-F5344CB8AC3E}">
        <p14:creationId xmlns:p14="http://schemas.microsoft.com/office/powerpoint/2010/main" val="4073067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FEF35-EA16-4A15-94BD-01BB2E6722DE}"/>
              </a:ext>
            </a:extLst>
          </p:cNvPr>
          <p:cNvSpPr>
            <a:spLocks noGrp="1"/>
          </p:cNvSpPr>
          <p:nvPr>
            <p:ph type="title"/>
          </p:nvPr>
        </p:nvSpPr>
        <p:spPr>
          <a:xfrm>
            <a:off x="913796" y="643465"/>
            <a:ext cx="3382638" cy="1370605"/>
          </a:xfrm>
        </p:spPr>
        <p:txBody>
          <a:bodyPr>
            <a:normAutofit/>
          </a:bodyPr>
          <a:lstStyle/>
          <a:p>
            <a:pPr algn="l"/>
            <a:r>
              <a:rPr lang="en-US" sz="3000"/>
              <a:t>Exploratory Analysis – Change over Time</a:t>
            </a:r>
          </a:p>
        </p:txBody>
      </p:sp>
      <p:sp>
        <p:nvSpPr>
          <p:cNvPr id="22" name="Content Placeholder 13">
            <a:extLst>
              <a:ext uri="{FF2B5EF4-FFF2-40B4-BE49-F238E27FC236}">
                <a16:creationId xmlns:a16="http://schemas.microsoft.com/office/drawing/2014/main" id="{E4C5759D-6E17-46C4-90C0-8450CA6AB611}"/>
              </a:ext>
            </a:extLst>
          </p:cNvPr>
          <p:cNvSpPr>
            <a:spLocks noGrp="1"/>
          </p:cNvSpPr>
          <p:nvPr>
            <p:ph idx="1"/>
          </p:nvPr>
        </p:nvSpPr>
        <p:spPr>
          <a:xfrm>
            <a:off x="913796" y="2247153"/>
            <a:ext cx="3358084" cy="3544046"/>
          </a:xfrm>
        </p:spPr>
        <p:txBody>
          <a:bodyPr>
            <a:normAutofit/>
          </a:bodyPr>
          <a:lstStyle/>
          <a:p>
            <a:pPr marL="36900" indent="0">
              <a:buNone/>
            </a:pPr>
            <a:r>
              <a:rPr lang="en-US" sz="1800" dirty="0"/>
              <a:t>Most games released are Indie and or Action games, followed by Casual, Adventure and RPGs. </a:t>
            </a:r>
          </a:p>
          <a:p>
            <a:pPr marL="36900" indent="0">
              <a:buNone/>
            </a:pPr>
            <a:r>
              <a:rPr lang="en-US" sz="1800" dirty="0"/>
              <a:t>Over time Indie games have overtaken action games as the biggest genre</a:t>
            </a:r>
          </a:p>
        </p:txBody>
      </p:sp>
      <p:pic>
        <p:nvPicPr>
          <p:cNvPr id="10" name="Content Placeholder 9">
            <a:extLst>
              <a:ext uri="{FF2B5EF4-FFF2-40B4-BE49-F238E27FC236}">
                <a16:creationId xmlns:a16="http://schemas.microsoft.com/office/drawing/2014/main" id="{E211042A-4BDE-4937-ADAA-70473FF1B9F8}"/>
              </a:ext>
            </a:extLst>
          </p:cNvPr>
          <p:cNvPicPr>
            <a:picLocks noChangeAspect="1"/>
          </p:cNvPicPr>
          <p:nvPr/>
        </p:nvPicPr>
        <p:blipFill>
          <a:blip r:embed="rId3"/>
          <a:srcRect/>
          <a:stretch/>
        </p:blipFill>
        <p:spPr>
          <a:xfrm>
            <a:off x="5033388" y="650482"/>
            <a:ext cx="6397104" cy="5140717"/>
          </a:xfrm>
          <a:prstGeom prst="rect">
            <a:avLst/>
          </a:prstGeom>
        </p:spPr>
      </p:pic>
    </p:spTree>
    <p:extLst>
      <p:ext uri="{BB962C8B-B14F-4D97-AF65-F5344CB8AC3E}">
        <p14:creationId xmlns:p14="http://schemas.microsoft.com/office/powerpoint/2010/main" val="222279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FEF35-EA16-4A15-94BD-01BB2E6722DE}"/>
              </a:ext>
            </a:extLst>
          </p:cNvPr>
          <p:cNvSpPr>
            <a:spLocks noGrp="1"/>
          </p:cNvSpPr>
          <p:nvPr>
            <p:ph type="title"/>
          </p:nvPr>
        </p:nvSpPr>
        <p:spPr>
          <a:xfrm>
            <a:off x="913796" y="643465"/>
            <a:ext cx="3382638" cy="1370605"/>
          </a:xfrm>
        </p:spPr>
        <p:txBody>
          <a:bodyPr>
            <a:normAutofit/>
          </a:bodyPr>
          <a:lstStyle/>
          <a:p>
            <a:pPr algn="l"/>
            <a:r>
              <a:rPr lang="en-US" sz="3000"/>
              <a:t>Exploratory Analysis – Change over Time</a:t>
            </a:r>
          </a:p>
        </p:txBody>
      </p:sp>
      <p:sp>
        <p:nvSpPr>
          <p:cNvPr id="22" name="Content Placeholder 13">
            <a:extLst>
              <a:ext uri="{FF2B5EF4-FFF2-40B4-BE49-F238E27FC236}">
                <a16:creationId xmlns:a16="http://schemas.microsoft.com/office/drawing/2014/main" id="{E4C5759D-6E17-46C4-90C0-8450CA6AB611}"/>
              </a:ext>
            </a:extLst>
          </p:cNvPr>
          <p:cNvSpPr>
            <a:spLocks noGrp="1"/>
          </p:cNvSpPr>
          <p:nvPr>
            <p:ph idx="1"/>
          </p:nvPr>
        </p:nvSpPr>
        <p:spPr>
          <a:xfrm>
            <a:off x="913796" y="2247153"/>
            <a:ext cx="3358084" cy="3544046"/>
          </a:xfrm>
        </p:spPr>
        <p:txBody>
          <a:bodyPr>
            <a:normAutofit/>
          </a:bodyPr>
          <a:lstStyle/>
          <a:p>
            <a:pPr marL="36900" indent="0">
              <a:buNone/>
            </a:pPr>
            <a:r>
              <a:rPr lang="en-US" sz="1800" dirty="0"/>
              <a:t>Single Player games have remained the most common game type released. The proportion of single player games are trending up.</a:t>
            </a:r>
          </a:p>
        </p:txBody>
      </p:sp>
      <p:pic>
        <p:nvPicPr>
          <p:cNvPr id="10" name="Content Placeholder 9">
            <a:extLst>
              <a:ext uri="{FF2B5EF4-FFF2-40B4-BE49-F238E27FC236}">
                <a16:creationId xmlns:a16="http://schemas.microsoft.com/office/drawing/2014/main" id="{E211042A-4BDE-4937-ADAA-70473FF1B9F8}"/>
              </a:ext>
            </a:extLst>
          </p:cNvPr>
          <p:cNvPicPr>
            <a:picLocks noChangeAspect="1"/>
          </p:cNvPicPr>
          <p:nvPr/>
        </p:nvPicPr>
        <p:blipFill>
          <a:blip r:embed="rId3"/>
          <a:srcRect/>
          <a:stretch/>
        </p:blipFill>
        <p:spPr>
          <a:xfrm>
            <a:off x="5033388" y="650482"/>
            <a:ext cx="6397104" cy="5140717"/>
          </a:xfrm>
          <a:prstGeom prst="rect">
            <a:avLst/>
          </a:prstGeom>
        </p:spPr>
      </p:pic>
    </p:spTree>
    <p:extLst>
      <p:ext uri="{BB962C8B-B14F-4D97-AF65-F5344CB8AC3E}">
        <p14:creationId xmlns:p14="http://schemas.microsoft.com/office/powerpoint/2010/main" val="213649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FEF35-EA16-4A15-94BD-01BB2E6722DE}"/>
              </a:ext>
            </a:extLst>
          </p:cNvPr>
          <p:cNvSpPr>
            <a:spLocks noGrp="1"/>
          </p:cNvSpPr>
          <p:nvPr>
            <p:ph type="title"/>
          </p:nvPr>
        </p:nvSpPr>
        <p:spPr>
          <a:xfrm>
            <a:off x="913796" y="643465"/>
            <a:ext cx="3382638" cy="1370605"/>
          </a:xfrm>
        </p:spPr>
        <p:txBody>
          <a:bodyPr>
            <a:normAutofit/>
          </a:bodyPr>
          <a:lstStyle/>
          <a:p>
            <a:pPr algn="l"/>
            <a:r>
              <a:rPr lang="en-US" sz="3000"/>
              <a:t>Exploratory Analysis – Change over Time</a:t>
            </a:r>
          </a:p>
        </p:txBody>
      </p:sp>
      <p:sp>
        <p:nvSpPr>
          <p:cNvPr id="22" name="Content Placeholder 13">
            <a:extLst>
              <a:ext uri="{FF2B5EF4-FFF2-40B4-BE49-F238E27FC236}">
                <a16:creationId xmlns:a16="http://schemas.microsoft.com/office/drawing/2014/main" id="{E4C5759D-6E17-46C4-90C0-8450CA6AB611}"/>
              </a:ext>
            </a:extLst>
          </p:cNvPr>
          <p:cNvSpPr>
            <a:spLocks noGrp="1"/>
          </p:cNvSpPr>
          <p:nvPr>
            <p:ph idx="1"/>
          </p:nvPr>
        </p:nvSpPr>
        <p:spPr>
          <a:xfrm>
            <a:off x="913796" y="2247152"/>
            <a:ext cx="3358084" cy="4356847"/>
          </a:xfrm>
        </p:spPr>
        <p:txBody>
          <a:bodyPr>
            <a:normAutofit lnSpcReduction="10000"/>
          </a:bodyPr>
          <a:lstStyle/>
          <a:p>
            <a:pPr marL="36900" indent="0">
              <a:buNone/>
            </a:pPr>
            <a:r>
              <a:rPr lang="en-US" sz="1800" dirty="0"/>
              <a:t>When comparing the proportion of games released in the last 5 years, both Single and multi-player games have trended up, but the change in single player games was more dramatic.</a:t>
            </a:r>
          </a:p>
          <a:p>
            <a:pPr marL="36900" indent="0">
              <a:buNone/>
            </a:pPr>
            <a:r>
              <a:rPr lang="en-US" sz="1800" dirty="0"/>
              <a:t>While interesting, this does not contradict my hypothesis that multiplayer games are more popular since the pandemic started. (This may indicate that single player games are simply easier to produce).</a:t>
            </a:r>
          </a:p>
        </p:txBody>
      </p:sp>
      <p:pic>
        <p:nvPicPr>
          <p:cNvPr id="10" name="Content Placeholder 9">
            <a:extLst>
              <a:ext uri="{FF2B5EF4-FFF2-40B4-BE49-F238E27FC236}">
                <a16:creationId xmlns:a16="http://schemas.microsoft.com/office/drawing/2014/main" id="{E211042A-4BDE-4937-ADAA-70473FF1B9F8}"/>
              </a:ext>
            </a:extLst>
          </p:cNvPr>
          <p:cNvPicPr>
            <a:picLocks noChangeAspect="1"/>
          </p:cNvPicPr>
          <p:nvPr/>
        </p:nvPicPr>
        <p:blipFill>
          <a:blip r:embed="rId3"/>
          <a:srcRect/>
          <a:stretch/>
        </p:blipFill>
        <p:spPr>
          <a:xfrm>
            <a:off x="4938696" y="652162"/>
            <a:ext cx="6586487" cy="5137356"/>
          </a:xfrm>
          <a:prstGeom prst="rect">
            <a:avLst/>
          </a:prstGeom>
        </p:spPr>
      </p:pic>
    </p:spTree>
    <p:extLst>
      <p:ext uri="{BB962C8B-B14F-4D97-AF65-F5344CB8AC3E}">
        <p14:creationId xmlns:p14="http://schemas.microsoft.com/office/powerpoint/2010/main" val="300018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194A-DE1D-49E2-BB9A-EF46A8D5721A}"/>
              </a:ext>
            </a:extLst>
          </p:cNvPr>
          <p:cNvSpPr>
            <a:spLocks noGrp="1"/>
          </p:cNvSpPr>
          <p:nvPr>
            <p:ph type="title"/>
          </p:nvPr>
        </p:nvSpPr>
        <p:spPr/>
        <p:txBody>
          <a:bodyPr/>
          <a:lstStyle/>
          <a:p>
            <a:r>
              <a:rPr lang="en-US" dirty="0"/>
              <a:t>Potential Target Features</a:t>
            </a:r>
          </a:p>
        </p:txBody>
      </p:sp>
      <p:pic>
        <p:nvPicPr>
          <p:cNvPr id="5" name="Content Placeholder 4">
            <a:extLst>
              <a:ext uri="{FF2B5EF4-FFF2-40B4-BE49-F238E27FC236}">
                <a16:creationId xmlns:a16="http://schemas.microsoft.com/office/drawing/2014/main" id="{62307D87-CF18-46F9-B2BF-C6F5010BF4CF}"/>
              </a:ext>
            </a:extLst>
          </p:cNvPr>
          <p:cNvPicPr>
            <a:picLocks noGrp="1" noChangeAspect="1"/>
          </p:cNvPicPr>
          <p:nvPr>
            <p:ph idx="1"/>
          </p:nvPr>
        </p:nvPicPr>
        <p:blipFill>
          <a:blip r:embed="rId2"/>
          <a:srcRect/>
          <a:stretch/>
        </p:blipFill>
        <p:spPr>
          <a:xfrm>
            <a:off x="667593" y="1858018"/>
            <a:ext cx="4808764" cy="3561064"/>
          </a:xfrm>
        </p:spPr>
      </p:pic>
      <p:pic>
        <p:nvPicPr>
          <p:cNvPr id="7" name="Picture 6" descr="Chart&#10;&#10;Description automatically generated">
            <a:extLst>
              <a:ext uri="{FF2B5EF4-FFF2-40B4-BE49-F238E27FC236}">
                <a16:creationId xmlns:a16="http://schemas.microsoft.com/office/drawing/2014/main" id="{E3D17791-15FA-4F0D-B171-0003996D6D64}"/>
              </a:ext>
            </a:extLst>
          </p:cNvPr>
          <p:cNvPicPr>
            <a:picLocks noChangeAspect="1"/>
          </p:cNvPicPr>
          <p:nvPr/>
        </p:nvPicPr>
        <p:blipFill>
          <a:blip r:embed="rId3"/>
          <a:stretch>
            <a:fillRect/>
          </a:stretch>
        </p:blipFill>
        <p:spPr>
          <a:xfrm>
            <a:off x="6098927" y="1781175"/>
            <a:ext cx="5528496" cy="3714750"/>
          </a:xfrm>
          <a:prstGeom prst="rect">
            <a:avLst/>
          </a:prstGeom>
        </p:spPr>
      </p:pic>
      <p:sp>
        <p:nvSpPr>
          <p:cNvPr id="8" name="TextBox 7">
            <a:extLst>
              <a:ext uri="{FF2B5EF4-FFF2-40B4-BE49-F238E27FC236}">
                <a16:creationId xmlns:a16="http://schemas.microsoft.com/office/drawing/2014/main" id="{DE97DFE5-8BC9-4EDA-BF1B-CAED7024EFE6}"/>
              </a:ext>
            </a:extLst>
          </p:cNvPr>
          <p:cNvSpPr txBox="1"/>
          <p:nvPr/>
        </p:nvSpPr>
        <p:spPr>
          <a:xfrm flipH="1">
            <a:off x="667593" y="5667374"/>
            <a:ext cx="10959830" cy="1200329"/>
          </a:xfrm>
          <a:prstGeom prst="rect">
            <a:avLst/>
          </a:prstGeom>
          <a:noFill/>
        </p:spPr>
        <p:txBody>
          <a:bodyPr wrap="square" rtlCol="0">
            <a:spAutoFit/>
          </a:bodyPr>
          <a:lstStyle/>
          <a:p>
            <a:r>
              <a:rPr lang="en-US" dirty="0"/>
              <a:t>Summary of Findings</a:t>
            </a:r>
          </a:p>
          <a:p>
            <a:pPr marL="285750" indent="-285750">
              <a:buFontTx/>
              <a:buChar char="-"/>
            </a:pPr>
            <a:r>
              <a:rPr lang="en-US" dirty="0"/>
              <a:t>Review Score values of Zero represent missing reviews</a:t>
            </a:r>
          </a:p>
          <a:p>
            <a:pPr marL="285750" indent="-285750">
              <a:buFontTx/>
              <a:buChar char="-"/>
            </a:pPr>
            <a:r>
              <a:rPr lang="en-US" dirty="0"/>
              <a:t>Number of Owners is very right skewed. Training a model with that as the target will require management of uneven sampling.</a:t>
            </a:r>
          </a:p>
        </p:txBody>
      </p:sp>
    </p:spTree>
    <p:extLst>
      <p:ext uri="{BB962C8B-B14F-4D97-AF65-F5344CB8AC3E}">
        <p14:creationId xmlns:p14="http://schemas.microsoft.com/office/powerpoint/2010/main" val="2296067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54BD914-CE4B-4390-B89E-B33868875AA2}"/>
              </a:ext>
            </a:extLst>
          </p:cNvPr>
          <p:cNvSpPr>
            <a:spLocks noGrp="1"/>
          </p:cNvSpPr>
          <p:nvPr>
            <p:ph type="title"/>
          </p:nvPr>
        </p:nvSpPr>
        <p:spPr>
          <a:xfrm>
            <a:off x="958520" y="990541"/>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Feature Correlations</a:t>
            </a:r>
          </a:p>
        </p:txBody>
      </p:sp>
      <p:sp>
        <p:nvSpPr>
          <p:cNvPr id="18" name="Content Placeholder 17">
            <a:extLst>
              <a:ext uri="{FF2B5EF4-FFF2-40B4-BE49-F238E27FC236}">
                <a16:creationId xmlns:a16="http://schemas.microsoft.com/office/drawing/2014/main" id="{C2352B25-0151-4032-9E9E-4705266D602A}"/>
              </a:ext>
            </a:extLst>
          </p:cNvPr>
          <p:cNvSpPr>
            <a:spLocks noGrp="1"/>
          </p:cNvSpPr>
          <p:nvPr>
            <p:ph idx="1"/>
          </p:nvPr>
        </p:nvSpPr>
        <p:spPr>
          <a:xfrm>
            <a:off x="668430" y="2147862"/>
            <a:ext cx="3405573" cy="3499563"/>
          </a:xfrm>
        </p:spPr>
        <p:txBody>
          <a:bodyPr vert="horz" lIns="91440" tIns="45720" rIns="91440" bIns="45720" rtlCol="0" anchor="t">
            <a:normAutofit/>
          </a:bodyPr>
          <a:lstStyle/>
          <a:p>
            <a:pPr marL="285750" indent="-285750">
              <a:buFont typeface="Wingdings 2" charset="2"/>
              <a:buChar char="•"/>
            </a:pPr>
            <a:r>
              <a:rPr lang="en-US" sz="1600" dirty="0"/>
              <a:t>In addition to its correlation with positive and negative review counts, Review Score has small positive correlation with DLC and negative correlation with price and other category types. but no other significant features. </a:t>
            </a:r>
          </a:p>
          <a:p>
            <a:pPr marL="285750" indent="-285750">
              <a:buFont typeface="Wingdings 2" charset="2"/>
              <a:buChar char="•"/>
            </a:pPr>
            <a:r>
              <a:rPr lang="en-US" sz="1600" dirty="0"/>
              <a:t>When looking at all categories and genres, several of the groups are correlated with each other as well. </a:t>
            </a:r>
          </a:p>
        </p:txBody>
      </p:sp>
      <p:pic>
        <p:nvPicPr>
          <p:cNvPr id="22" name="Picture 21" descr="Chart, scatter chart&#10;&#10;Description automatically generated">
            <a:extLst>
              <a:ext uri="{FF2B5EF4-FFF2-40B4-BE49-F238E27FC236}">
                <a16:creationId xmlns:a16="http://schemas.microsoft.com/office/drawing/2014/main" id="{A1862D89-2808-414B-963A-2CAC9613BD14}"/>
              </a:ext>
            </a:extLst>
          </p:cNvPr>
          <p:cNvPicPr>
            <a:picLocks noChangeAspect="1"/>
          </p:cNvPicPr>
          <p:nvPr/>
        </p:nvPicPr>
        <p:blipFill rotWithShape="1">
          <a:blip r:embed="rId3"/>
          <a:srcRect r="6444"/>
          <a:stretch/>
        </p:blipFill>
        <p:spPr>
          <a:xfrm>
            <a:off x="4074003" y="623976"/>
            <a:ext cx="8093033" cy="5767007"/>
          </a:xfrm>
          <a:prstGeom prst="rect">
            <a:avLst/>
          </a:prstGeom>
        </p:spPr>
      </p:pic>
    </p:spTree>
    <p:extLst>
      <p:ext uri="{BB962C8B-B14F-4D97-AF65-F5344CB8AC3E}">
        <p14:creationId xmlns:p14="http://schemas.microsoft.com/office/powerpoint/2010/main" val="3894827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B707-3537-4D61-A074-90DA750C243C}"/>
              </a:ext>
            </a:extLst>
          </p:cNvPr>
          <p:cNvSpPr>
            <a:spLocks noGrp="1"/>
          </p:cNvSpPr>
          <p:nvPr>
            <p:ph type="title"/>
          </p:nvPr>
        </p:nvSpPr>
        <p:spPr>
          <a:xfrm>
            <a:off x="913795" y="609600"/>
            <a:ext cx="10353762" cy="1257300"/>
          </a:xfrm>
        </p:spPr>
        <p:txBody>
          <a:bodyPr>
            <a:normAutofit/>
          </a:bodyPr>
          <a:lstStyle/>
          <a:p>
            <a:r>
              <a:rPr lang="en-US" dirty="0"/>
              <a:t>Keyword Extraction</a:t>
            </a:r>
          </a:p>
        </p:txBody>
      </p:sp>
      <p:graphicFrame>
        <p:nvGraphicFramePr>
          <p:cNvPr id="5" name="Content Placeholder 2">
            <a:extLst>
              <a:ext uri="{FF2B5EF4-FFF2-40B4-BE49-F238E27FC236}">
                <a16:creationId xmlns:a16="http://schemas.microsoft.com/office/drawing/2014/main" id="{2A4D172F-FFD8-D94E-F2E2-A2C5D76D44C9}"/>
              </a:ext>
            </a:extLst>
          </p:cNvPr>
          <p:cNvGraphicFramePr>
            <a:graphicFrameLocks noGrp="1"/>
          </p:cNvGraphicFramePr>
          <p:nvPr>
            <p:ph idx="1"/>
            <p:extLst>
              <p:ext uri="{D42A27DB-BD31-4B8C-83A1-F6EECF244321}">
                <p14:modId xmlns:p14="http://schemas.microsoft.com/office/powerpoint/2010/main" val="4120428531"/>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533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A31E-C163-4B06-A200-588F7559648F}"/>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13A04997-F3C7-4212-A0F1-211A4E01B954}"/>
              </a:ext>
            </a:extLst>
          </p:cNvPr>
          <p:cNvSpPr>
            <a:spLocks noGrp="1"/>
          </p:cNvSpPr>
          <p:nvPr>
            <p:ph idx="1"/>
          </p:nvPr>
        </p:nvSpPr>
        <p:spPr>
          <a:xfrm>
            <a:off x="913795" y="1866900"/>
            <a:ext cx="10353762" cy="4381500"/>
          </a:xfrm>
        </p:spPr>
        <p:txBody>
          <a:bodyPr>
            <a:normAutofit lnSpcReduction="10000"/>
          </a:bodyPr>
          <a:lstStyle/>
          <a:p>
            <a:r>
              <a:rPr lang="en-US" b="1" dirty="0"/>
              <a:t>Goal: </a:t>
            </a:r>
            <a:r>
              <a:rPr lang="en-US" dirty="0"/>
              <a:t>This project aims to investigate the features of successful video games as well as how those features have changed, or not changed, as a result of the COVID-19 pandemic.</a:t>
            </a:r>
          </a:p>
          <a:p>
            <a:r>
              <a:rPr lang="en-US" b="1" dirty="0"/>
              <a:t>Motivation</a:t>
            </a:r>
            <a:r>
              <a:rPr lang="en-US" dirty="0"/>
              <a:t>: Gaming is a massive industry that continues to grow and develop. Identifying key features of successful games is one way to gain an edge in an extremely competitive market.</a:t>
            </a:r>
          </a:p>
          <a:p>
            <a:r>
              <a:rPr lang="en-US" b="1" dirty="0"/>
              <a:t>Project Plan</a:t>
            </a:r>
            <a:r>
              <a:rPr lang="en-US" dirty="0"/>
              <a:t>: </a:t>
            </a:r>
          </a:p>
          <a:p>
            <a:pPr lvl="1"/>
            <a:r>
              <a:rPr lang="en-US" dirty="0"/>
              <a:t>Apply natural language processing techniques to summarize the descriptive game text and identify clusters of similar games. </a:t>
            </a:r>
          </a:p>
          <a:p>
            <a:pPr lvl="1"/>
            <a:r>
              <a:rPr lang="en-US" dirty="0"/>
              <a:t>Use clusters to investigate characteristics of games with high ownership and high review scores.</a:t>
            </a:r>
          </a:p>
        </p:txBody>
      </p:sp>
    </p:spTree>
    <p:extLst>
      <p:ext uri="{BB962C8B-B14F-4D97-AF65-F5344CB8AC3E}">
        <p14:creationId xmlns:p14="http://schemas.microsoft.com/office/powerpoint/2010/main" val="82290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p:txBody>
          <a:bodyPr>
            <a:normAutofit/>
          </a:bodyPr>
          <a:lstStyle/>
          <a:p>
            <a:r>
              <a:rPr lang="en-US" dirty="0"/>
              <a:t>TFIDF Vectorization and </a:t>
            </a:r>
            <a:r>
              <a:rPr lang="en-US" dirty="0" err="1"/>
              <a:t>Ngram</a:t>
            </a:r>
            <a:r>
              <a:rPr lang="en-US" dirty="0"/>
              <a:t> Analysis</a:t>
            </a:r>
          </a:p>
        </p:txBody>
      </p:sp>
      <p:pic>
        <p:nvPicPr>
          <p:cNvPr id="1026" name="Picture 2">
            <a:extLst>
              <a:ext uri="{FF2B5EF4-FFF2-40B4-BE49-F238E27FC236}">
                <a16:creationId xmlns:a16="http://schemas.microsoft.com/office/drawing/2014/main" id="{94236331-DB89-42B3-ABBF-144300E414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8156" y="2051566"/>
            <a:ext cx="8645040" cy="3714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C8BE48-1153-4BEE-9CCE-0E750EE4FBE1}"/>
              </a:ext>
            </a:extLst>
          </p:cNvPr>
          <p:cNvSpPr txBox="1"/>
          <p:nvPr/>
        </p:nvSpPr>
        <p:spPr>
          <a:xfrm>
            <a:off x="1778804" y="1705094"/>
            <a:ext cx="3297246" cy="369332"/>
          </a:xfrm>
          <a:prstGeom prst="rect">
            <a:avLst/>
          </a:prstGeom>
          <a:noFill/>
        </p:spPr>
        <p:txBody>
          <a:bodyPr wrap="square" rtlCol="0">
            <a:spAutoFit/>
          </a:bodyPr>
          <a:lstStyle/>
          <a:p>
            <a:r>
              <a:rPr lang="en-US" dirty="0"/>
              <a:t>Detailed Description Text</a:t>
            </a:r>
          </a:p>
        </p:txBody>
      </p:sp>
    </p:spTree>
    <p:extLst>
      <p:ext uri="{BB962C8B-B14F-4D97-AF65-F5344CB8AC3E}">
        <p14:creationId xmlns:p14="http://schemas.microsoft.com/office/powerpoint/2010/main" val="1391769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DF440-5A7A-40D5-A812-47AB1BE00050}"/>
              </a:ext>
            </a:extLst>
          </p:cNvPr>
          <p:cNvSpPr>
            <a:spLocks noGrp="1"/>
          </p:cNvSpPr>
          <p:nvPr>
            <p:ph type="title"/>
          </p:nvPr>
        </p:nvSpPr>
        <p:spPr>
          <a:xfrm>
            <a:off x="1375983" y="5140582"/>
            <a:ext cx="9440034" cy="1059644"/>
          </a:xfrm>
        </p:spPr>
        <p:txBody>
          <a:bodyPr vert="horz" lIns="91440" tIns="45720" rIns="91440" bIns="45720" rtlCol="0" anchor="b">
            <a:normAutofit/>
          </a:bodyPr>
          <a:lstStyle/>
          <a:p>
            <a:r>
              <a:rPr lang="en-US" sz="4800" dirty="0"/>
              <a:t>Description Text Word Frequencies</a:t>
            </a:r>
          </a:p>
        </p:txBody>
      </p:sp>
      <p:pic>
        <p:nvPicPr>
          <p:cNvPr id="21" name="Picture 20">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982468" y="559759"/>
            <a:ext cx="6227064" cy="3419856"/>
          </a:xfrm>
          <a:prstGeom prst="rect">
            <a:avLst/>
          </a:prstGeom>
        </p:spPr>
      </p:pic>
      <p:pic>
        <p:nvPicPr>
          <p:cNvPr id="3" name="Content Placeholder 2">
            <a:extLst>
              <a:ext uri="{FF2B5EF4-FFF2-40B4-BE49-F238E27FC236}">
                <a16:creationId xmlns:a16="http://schemas.microsoft.com/office/drawing/2014/main" id="{BB2AE9AE-6506-4246-8C72-87B66F1CE166}"/>
              </a:ext>
            </a:extLst>
          </p:cNvPr>
          <p:cNvPicPr>
            <a:picLocks noGrp="1" noChangeAspect="1"/>
          </p:cNvPicPr>
          <p:nvPr>
            <p:ph idx="1"/>
          </p:nvPr>
        </p:nvPicPr>
        <p:blipFill rotWithShape="1">
          <a:blip r:embed="rId4"/>
          <a:srcRect l="654" r="654"/>
          <a:stretch/>
        </p:blipFill>
        <p:spPr>
          <a:xfrm>
            <a:off x="2078365" y="853058"/>
            <a:ext cx="8035270" cy="4222553"/>
          </a:xfrm>
          <a:prstGeom prst="rect">
            <a:avLst/>
          </a:prstGeom>
        </p:spPr>
      </p:pic>
    </p:spTree>
    <p:extLst>
      <p:ext uri="{BB962C8B-B14F-4D97-AF65-F5344CB8AC3E}">
        <p14:creationId xmlns:p14="http://schemas.microsoft.com/office/powerpoint/2010/main" val="1430401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p:txBody>
          <a:bodyPr>
            <a:normAutofit/>
          </a:bodyPr>
          <a:lstStyle/>
          <a:p>
            <a:r>
              <a:rPr lang="en-US"/>
              <a:t>TFIDF Vectorization and Ngram Analysis</a:t>
            </a:r>
            <a:endParaRPr lang="en-US" dirty="0"/>
          </a:p>
        </p:txBody>
      </p:sp>
      <p:sp>
        <p:nvSpPr>
          <p:cNvPr id="5" name="TextBox 4">
            <a:extLst>
              <a:ext uri="{FF2B5EF4-FFF2-40B4-BE49-F238E27FC236}">
                <a16:creationId xmlns:a16="http://schemas.microsoft.com/office/drawing/2014/main" id="{9CC8BE48-1153-4BEE-9CCE-0E750EE4FBE1}"/>
              </a:ext>
            </a:extLst>
          </p:cNvPr>
          <p:cNvSpPr txBox="1"/>
          <p:nvPr/>
        </p:nvSpPr>
        <p:spPr>
          <a:xfrm>
            <a:off x="4357339" y="1643261"/>
            <a:ext cx="3608536" cy="369332"/>
          </a:xfrm>
          <a:prstGeom prst="rect">
            <a:avLst/>
          </a:prstGeom>
          <a:noFill/>
        </p:spPr>
        <p:txBody>
          <a:bodyPr wrap="square" rtlCol="0">
            <a:spAutoFit/>
          </a:bodyPr>
          <a:lstStyle/>
          <a:p>
            <a:r>
              <a:rPr lang="en-US" dirty="0" err="1"/>
              <a:t>PreCOVID</a:t>
            </a:r>
            <a:r>
              <a:rPr lang="en-US" dirty="0"/>
              <a:t> vs COVID Comparison</a:t>
            </a:r>
          </a:p>
        </p:txBody>
      </p:sp>
      <p:pic>
        <p:nvPicPr>
          <p:cNvPr id="3074" name="Picture 2">
            <a:extLst>
              <a:ext uri="{FF2B5EF4-FFF2-40B4-BE49-F238E27FC236}">
                <a16:creationId xmlns:a16="http://schemas.microsoft.com/office/drawing/2014/main" id="{A6B0923C-68F2-4808-AD6C-560BEFB4E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27618"/>
            <a:ext cx="6170502" cy="25244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C8A1626-87AF-4765-B640-1AF960191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607" y="2527618"/>
            <a:ext cx="6030393" cy="252444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2F8CDF-3CD9-4D70-B623-6583DF89310F}"/>
              </a:ext>
            </a:extLst>
          </p:cNvPr>
          <p:cNvSpPr txBox="1"/>
          <p:nvPr/>
        </p:nvSpPr>
        <p:spPr>
          <a:xfrm>
            <a:off x="2164080" y="2171700"/>
            <a:ext cx="1242060" cy="369332"/>
          </a:xfrm>
          <a:prstGeom prst="rect">
            <a:avLst/>
          </a:prstGeom>
          <a:noFill/>
        </p:spPr>
        <p:txBody>
          <a:bodyPr wrap="square" rtlCol="0">
            <a:spAutoFit/>
          </a:bodyPr>
          <a:lstStyle/>
          <a:p>
            <a:r>
              <a:rPr lang="en-US" dirty="0" err="1"/>
              <a:t>PreCOVID</a:t>
            </a:r>
            <a:endParaRPr lang="en-US" dirty="0"/>
          </a:p>
        </p:txBody>
      </p:sp>
      <p:sp>
        <p:nvSpPr>
          <p:cNvPr id="11" name="TextBox 10">
            <a:extLst>
              <a:ext uri="{FF2B5EF4-FFF2-40B4-BE49-F238E27FC236}">
                <a16:creationId xmlns:a16="http://schemas.microsoft.com/office/drawing/2014/main" id="{9C3781A8-A742-4AC9-BB97-C83C68901F33}"/>
              </a:ext>
            </a:extLst>
          </p:cNvPr>
          <p:cNvSpPr txBox="1"/>
          <p:nvPr/>
        </p:nvSpPr>
        <p:spPr>
          <a:xfrm>
            <a:off x="8976360" y="2156460"/>
            <a:ext cx="1242060" cy="369332"/>
          </a:xfrm>
          <a:prstGeom prst="rect">
            <a:avLst/>
          </a:prstGeom>
          <a:noFill/>
        </p:spPr>
        <p:txBody>
          <a:bodyPr wrap="square" rtlCol="0">
            <a:spAutoFit/>
          </a:bodyPr>
          <a:lstStyle/>
          <a:p>
            <a:r>
              <a:rPr lang="en-US" dirty="0"/>
              <a:t>COVID</a:t>
            </a:r>
          </a:p>
        </p:txBody>
      </p:sp>
    </p:spTree>
    <p:extLst>
      <p:ext uri="{BB962C8B-B14F-4D97-AF65-F5344CB8AC3E}">
        <p14:creationId xmlns:p14="http://schemas.microsoft.com/office/powerpoint/2010/main" val="957012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DF440-5A7A-40D5-A812-47AB1BE00050}"/>
              </a:ext>
            </a:extLst>
          </p:cNvPr>
          <p:cNvSpPr>
            <a:spLocks noGrp="1"/>
          </p:cNvSpPr>
          <p:nvPr>
            <p:ph type="title"/>
          </p:nvPr>
        </p:nvSpPr>
        <p:spPr>
          <a:xfrm>
            <a:off x="1375982" y="4742967"/>
            <a:ext cx="9440034" cy="1088336"/>
          </a:xfrm>
        </p:spPr>
        <p:txBody>
          <a:bodyPr vert="horz" lIns="91440" tIns="45720" rIns="91440" bIns="45720" rtlCol="0" anchor="b">
            <a:normAutofit fontScale="90000"/>
          </a:bodyPr>
          <a:lstStyle/>
          <a:p>
            <a:r>
              <a:rPr lang="en-US" sz="4800" dirty="0"/>
              <a:t>Description Text Word Frequencies</a:t>
            </a:r>
            <a:br>
              <a:rPr lang="en-US" sz="4800" dirty="0"/>
            </a:br>
            <a:r>
              <a:rPr lang="en-US" sz="4800" dirty="0"/>
              <a:t>Pre and During Covid</a:t>
            </a:r>
          </a:p>
        </p:txBody>
      </p:sp>
      <p:pic>
        <p:nvPicPr>
          <p:cNvPr id="28" name="Picture 2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Content Placeholder 2">
            <a:extLst>
              <a:ext uri="{FF2B5EF4-FFF2-40B4-BE49-F238E27FC236}">
                <a16:creationId xmlns:a16="http://schemas.microsoft.com/office/drawing/2014/main" id="{BB2AE9AE-6506-4246-8C72-87B66F1CE166}"/>
              </a:ext>
            </a:extLst>
          </p:cNvPr>
          <p:cNvPicPr>
            <a:picLocks noGrp="1" noChangeAspect="1"/>
          </p:cNvPicPr>
          <p:nvPr>
            <p:ph idx="1"/>
          </p:nvPr>
        </p:nvPicPr>
        <p:blipFill rotWithShape="1">
          <a:blip r:embed="rId4"/>
          <a:srcRect l="654" r="654"/>
          <a:stretch/>
        </p:blipFill>
        <p:spPr>
          <a:xfrm>
            <a:off x="643467" y="947224"/>
            <a:ext cx="5130799" cy="2696225"/>
          </a:xfrm>
          <a:prstGeom prst="rect">
            <a:avLst/>
          </a:prstGeom>
        </p:spPr>
      </p:pic>
      <p:cxnSp>
        <p:nvCxnSpPr>
          <p:cNvPr id="30" name="Straight Connector 29">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940B247-4E20-4C3C-B3C5-D93E509623ED}"/>
              </a:ext>
            </a:extLst>
          </p:cNvPr>
          <p:cNvPicPr>
            <a:picLocks noChangeAspect="1"/>
          </p:cNvPicPr>
          <p:nvPr/>
        </p:nvPicPr>
        <p:blipFill>
          <a:blip r:embed="rId5"/>
          <a:srcRect/>
          <a:stretch/>
        </p:blipFill>
        <p:spPr>
          <a:xfrm>
            <a:off x="6417733" y="964857"/>
            <a:ext cx="5130799" cy="2660959"/>
          </a:xfrm>
          <a:prstGeom prst="rect">
            <a:avLst/>
          </a:prstGeom>
        </p:spPr>
      </p:pic>
    </p:spTree>
    <p:extLst>
      <p:ext uri="{BB962C8B-B14F-4D97-AF65-F5344CB8AC3E}">
        <p14:creationId xmlns:p14="http://schemas.microsoft.com/office/powerpoint/2010/main" val="3364327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p:txBody>
          <a:bodyPr>
            <a:normAutofit/>
          </a:bodyPr>
          <a:lstStyle/>
          <a:p>
            <a:r>
              <a:rPr lang="en-US" dirty="0"/>
              <a:t>TFIDF Vectorization and </a:t>
            </a:r>
            <a:r>
              <a:rPr lang="en-US" dirty="0" err="1"/>
              <a:t>Ngram</a:t>
            </a:r>
            <a:r>
              <a:rPr lang="en-US" dirty="0"/>
              <a:t> Analysis</a:t>
            </a:r>
          </a:p>
        </p:txBody>
      </p:sp>
      <p:pic>
        <p:nvPicPr>
          <p:cNvPr id="1026" name="Picture 2">
            <a:extLst>
              <a:ext uri="{FF2B5EF4-FFF2-40B4-BE49-F238E27FC236}">
                <a16:creationId xmlns:a16="http://schemas.microsoft.com/office/drawing/2014/main" id="{94236331-DB89-42B3-ABBF-144300E41456}"/>
              </a:ext>
            </a:extLst>
          </p:cNvPr>
          <p:cNvPicPr>
            <a:picLocks noGrp="1" noChangeAspect="1" noChangeArrowheads="1"/>
          </p:cNvPicPr>
          <p:nvPr>
            <p:ph idx="1"/>
          </p:nvPr>
        </p:nvPicPr>
        <p:blipFill>
          <a:blip r:embed="rId2"/>
          <a:srcRect/>
          <a:stretch/>
        </p:blipFill>
        <p:spPr bwMode="auto">
          <a:xfrm>
            <a:off x="1775327" y="2071415"/>
            <a:ext cx="8630698" cy="3675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C8BE48-1153-4BEE-9CCE-0E750EE4FBE1}"/>
              </a:ext>
            </a:extLst>
          </p:cNvPr>
          <p:cNvSpPr txBox="1"/>
          <p:nvPr/>
        </p:nvSpPr>
        <p:spPr>
          <a:xfrm>
            <a:off x="1778804" y="1705094"/>
            <a:ext cx="3297246" cy="369332"/>
          </a:xfrm>
          <a:prstGeom prst="rect">
            <a:avLst/>
          </a:prstGeom>
          <a:noFill/>
        </p:spPr>
        <p:txBody>
          <a:bodyPr wrap="square" rtlCol="0">
            <a:spAutoFit/>
          </a:bodyPr>
          <a:lstStyle/>
          <a:p>
            <a:r>
              <a:rPr lang="en-US" dirty="0"/>
              <a:t>Review Text</a:t>
            </a:r>
          </a:p>
        </p:txBody>
      </p:sp>
    </p:spTree>
    <p:extLst>
      <p:ext uri="{BB962C8B-B14F-4D97-AF65-F5344CB8AC3E}">
        <p14:creationId xmlns:p14="http://schemas.microsoft.com/office/powerpoint/2010/main" val="3613464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DF440-5A7A-40D5-A812-47AB1BE00050}"/>
              </a:ext>
            </a:extLst>
          </p:cNvPr>
          <p:cNvSpPr>
            <a:spLocks noGrp="1"/>
          </p:cNvSpPr>
          <p:nvPr>
            <p:ph type="title"/>
          </p:nvPr>
        </p:nvSpPr>
        <p:spPr>
          <a:xfrm>
            <a:off x="1375983" y="5140582"/>
            <a:ext cx="9440034" cy="1059644"/>
          </a:xfrm>
        </p:spPr>
        <p:txBody>
          <a:bodyPr vert="horz" lIns="91440" tIns="45720" rIns="91440" bIns="45720" rtlCol="0" anchor="b">
            <a:normAutofit/>
          </a:bodyPr>
          <a:lstStyle/>
          <a:p>
            <a:r>
              <a:rPr lang="en-US" sz="4800" dirty="0"/>
              <a:t>Review Text Word Frequencies</a:t>
            </a:r>
          </a:p>
        </p:txBody>
      </p:sp>
      <p:pic>
        <p:nvPicPr>
          <p:cNvPr id="21" name="Picture 20">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982468" y="559759"/>
            <a:ext cx="6227064" cy="3419856"/>
          </a:xfrm>
          <a:prstGeom prst="rect">
            <a:avLst/>
          </a:prstGeom>
        </p:spPr>
      </p:pic>
      <p:pic>
        <p:nvPicPr>
          <p:cNvPr id="3" name="Content Placeholder 2">
            <a:extLst>
              <a:ext uri="{FF2B5EF4-FFF2-40B4-BE49-F238E27FC236}">
                <a16:creationId xmlns:a16="http://schemas.microsoft.com/office/drawing/2014/main" id="{BB2AE9AE-6506-4246-8C72-87B66F1CE166}"/>
              </a:ext>
            </a:extLst>
          </p:cNvPr>
          <p:cNvPicPr>
            <a:picLocks noGrp="1" noChangeAspect="1"/>
          </p:cNvPicPr>
          <p:nvPr>
            <p:ph idx="1"/>
          </p:nvPr>
        </p:nvPicPr>
        <p:blipFill rotWithShape="1">
          <a:blip r:embed="rId4"/>
          <a:srcRect l="654" r="654"/>
          <a:stretch/>
        </p:blipFill>
        <p:spPr>
          <a:xfrm>
            <a:off x="2078365" y="853058"/>
            <a:ext cx="8035270" cy="4222553"/>
          </a:xfrm>
          <a:prstGeom prst="rect">
            <a:avLst/>
          </a:prstGeom>
        </p:spPr>
      </p:pic>
    </p:spTree>
    <p:extLst>
      <p:ext uri="{BB962C8B-B14F-4D97-AF65-F5344CB8AC3E}">
        <p14:creationId xmlns:p14="http://schemas.microsoft.com/office/powerpoint/2010/main" val="1626476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p:txBody>
          <a:bodyPr>
            <a:normAutofit/>
          </a:bodyPr>
          <a:lstStyle/>
          <a:p>
            <a:r>
              <a:rPr lang="en-US"/>
              <a:t>TFIDF Vectorization and Ngram Analysis</a:t>
            </a:r>
            <a:endParaRPr lang="en-US" dirty="0"/>
          </a:p>
        </p:txBody>
      </p:sp>
      <p:sp>
        <p:nvSpPr>
          <p:cNvPr id="5" name="TextBox 4">
            <a:extLst>
              <a:ext uri="{FF2B5EF4-FFF2-40B4-BE49-F238E27FC236}">
                <a16:creationId xmlns:a16="http://schemas.microsoft.com/office/drawing/2014/main" id="{9CC8BE48-1153-4BEE-9CCE-0E750EE4FBE1}"/>
              </a:ext>
            </a:extLst>
          </p:cNvPr>
          <p:cNvSpPr txBox="1"/>
          <p:nvPr/>
        </p:nvSpPr>
        <p:spPr>
          <a:xfrm>
            <a:off x="4357339" y="1643261"/>
            <a:ext cx="3608536" cy="369332"/>
          </a:xfrm>
          <a:prstGeom prst="rect">
            <a:avLst/>
          </a:prstGeom>
          <a:noFill/>
        </p:spPr>
        <p:txBody>
          <a:bodyPr wrap="square" rtlCol="0">
            <a:spAutoFit/>
          </a:bodyPr>
          <a:lstStyle/>
          <a:p>
            <a:r>
              <a:rPr lang="en-US" dirty="0" err="1"/>
              <a:t>PreCOVID</a:t>
            </a:r>
            <a:r>
              <a:rPr lang="en-US" dirty="0"/>
              <a:t> vs COVID Comparison</a:t>
            </a:r>
          </a:p>
        </p:txBody>
      </p:sp>
      <p:pic>
        <p:nvPicPr>
          <p:cNvPr id="3074" name="Picture 2">
            <a:extLst>
              <a:ext uri="{FF2B5EF4-FFF2-40B4-BE49-F238E27FC236}">
                <a16:creationId xmlns:a16="http://schemas.microsoft.com/office/drawing/2014/main" id="{A6B0923C-68F2-4808-AD6C-560BEFB4EDBB}"/>
              </a:ext>
            </a:extLst>
          </p:cNvPr>
          <p:cNvPicPr>
            <a:picLocks noChangeAspect="1" noChangeArrowheads="1"/>
          </p:cNvPicPr>
          <p:nvPr/>
        </p:nvPicPr>
        <p:blipFill>
          <a:blip r:embed="rId2"/>
          <a:srcRect/>
          <a:stretch/>
        </p:blipFill>
        <p:spPr bwMode="auto">
          <a:xfrm>
            <a:off x="0" y="2556215"/>
            <a:ext cx="6170502" cy="24672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C8A1626-87AF-4765-B640-1AF960191C92}"/>
              </a:ext>
            </a:extLst>
          </p:cNvPr>
          <p:cNvPicPr>
            <a:picLocks noChangeAspect="1" noChangeArrowheads="1"/>
          </p:cNvPicPr>
          <p:nvPr/>
        </p:nvPicPr>
        <p:blipFill>
          <a:blip r:embed="rId3"/>
          <a:srcRect/>
          <a:stretch/>
        </p:blipFill>
        <p:spPr bwMode="auto">
          <a:xfrm>
            <a:off x="6161607" y="2557107"/>
            <a:ext cx="6030393" cy="246546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2F8CDF-3CD9-4D70-B623-6583DF89310F}"/>
              </a:ext>
            </a:extLst>
          </p:cNvPr>
          <p:cNvSpPr txBox="1"/>
          <p:nvPr/>
        </p:nvSpPr>
        <p:spPr>
          <a:xfrm>
            <a:off x="2164080" y="2171700"/>
            <a:ext cx="1242060" cy="369332"/>
          </a:xfrm>
          <a:prstGeom prst="rect">
            <a:avLst/>
          </a:prstGeom>
          <a:noFill/>
        </p:spPr>
        <p:txBody>
          <a:bodyPr wrap="square" rtlCol="0">
            <a:spAutoFit/>
          </a:bodyPr>
          <a:lstStyle/>
          <a:p>
            <a:r>
              <a:rPr lang="en-US" dirty="0" err="1"/>
              <a:t>PreCOVID</a:t>
            </a:r>
            <a:endParaRPr lang="en-US" dirty="0"/>
          </a:p>
        </p:txBody>
      </p:sp>
      <p:sp>
        <p:nvSpPr>
          <p:cNvPr id="11" name="TextBox 10">
            <a:extLst>
              <a:ext uri="{FF2B5EF4-FFF2-40B4-BE49-F238E27FC236}">
                <a16:creationId xmlns:a16="http://schemas.microsoft.com/office/drawing/2014/main" id="{9C3781A8-A742-4AC9-BB97-C83C68901F33}"/>
              </a:ext>
            </a:extLst>
          </p:cNvPr>
          <p:cNvSpPr txBox="1"/>
          <p:nvPr/>
        </p:nvSpPr>
        <p:spPr>
          <a:xfrm>
            <a:off x="8976360" y="2156460"/>
            <a:ext cx="1242060" cy="369332"/>
          </a:xfrm>
          <a:prstGeom prst="rect">
            <a:avLst/>
          </a:prstGeom>
          <a:noFill/>
        </p:spPr>
        <p:txBody>
          <a:bodyPr wrap="square" rtlCol="0">
            <a:spAutoFit/>
          </a:bodyPr>
          <a:lstStyle/>
          <a:p>
            <a:r>
              <a:rPr lang="en-US" dirty="0"/>
              <a:t>COVID</a:t>
            </a:r>
          </a:p>
        </p:txBody>
      </p:sp>
    </p:spTree>
    <p:extLst>
      <p:ext uri="{BB962C8B-B14F-4D97-AF65-F5344CB8AC3E}">
        <p14:creationId xmlns:p14="http://schemas.microsoft.com/office/powerpoint/2010/main" val="3941036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DF440-5A7A-40D5-A812-47AB1BE00050}"/>
              </a:ext>
            </a:extLst>
          </p:cNvPr>
          <p:cNvSpPr>
            <a:spLocks noGrp="1"/>
          </p:cNvSpPr>
          <p:nvPr>
            <p:ph type="title"/>
          </p:nvPr>
        </p:nvSpPr>
        <p:spPr>
          <a:xfrm>
            <a:off x="1375982" y="4843478"/>
            <a:ext cx="9440034" cy="1088336"/>
          </a:xfrm>
        </p:spPr>
        <p:txBody>
          <a:bodyPr vert="horz" lIns="91440" tIns="45720" rIns="91440" bIns="45720" rtlCol="0" anchor="b">
            <a:normAutofit fontScale="90000"/>
          </a:bodyPr>
          <a:lstStyle/>
          <a:p>
            <a:r>
              <a:rPr lang="en-US" sz="4800" dirty="0"/>
              <a:t>Review Text Word Frequencies</a:t>
            </a:r>
            <a:br>
              <a:rPr lang="en-US" sz="4800" dirty="0"/>
            </a:br>
            <a:r>
              <a:rPr lang="en-US" sz="4800" dirty="0"/>
              <a:t>Pre and During Covid</a:t>
            </a:r>
          </a:p>
        </p:txBody>
      </p:sp>
      <p:pic>
        <p:nvPicPr>
          <p:cNvPr id="28" name="Picture 2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Content Placeholder 2">
            <a:extLst>
              <a:ext uri="{FF2B5EF4-FFF2-40B4-BE49-F238E27FC236}">
                <a16:creationId xmlns:a16="http://schemas.microsoft.com/office/drawing/2014/main" id="{BB2AE9AE-6506-4246-8C72-87B66F1CE166}"/>
              </a:ext>
            </a:extLst>
          </p:cNvPr>
          <p:cNvPicPr>
            <a:picLocks noGrp="1" noChangeAspect="1"/>
          </p:cNvPicPr>
          <p:nvPr>
            <p:ph idx="1"/>
          </p:nvPr>
        </p:nvPicPr>
        <p:blipFill rotWithShape="1">
          <a:blip r:embed="rId4"/>
          <a:srcRect l="654" r="654"/>
          <a:stretch/>
        </p:blipFill>
        <p:spPr>
          <a:xfrm>
            <a:off x="643467" y="947224"/>
            <a:ext cx="5130799" cy="2696225"/>
          </a:xfrm>
          <a:prstGeom prst="rect">
            <a:avLst/>
          </a:prstGeom>
        </p:spPr>
      </p:pic>
      <p:cxnSp>
        <p:nvCxnSpPr>
          <p:cNvPr id="30" name="Straight Connector 29">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940B247-4E20-4C3C-B3C5-D93E509623ED}"/>
              </a:ext>
            </a:extLst>
          </p:cNvPr>
          <p:cNvPicPr>
            <a:picLocks noChangeAspect="1"/>
          </p:cNvPicPr>
          <p:nvPr/>
        </p:nvPicPr>
        <p:blipFill>
          <a:blip r:embed="rId5"/>
          <a:srcRect/>
          <a:stretch/>
        </p:blipFill>
        <p:spPr>
          <a:xfrm>
            <a:off x="6417733" y="964857"/>
            <a:ext cx="5130799" cy="2660958"/>
          </a:xfrm>
          <a:prstGeom prst="rect">
            <a:avLst/>
          </a:prstGeom>
        </p:spPr>
      </p:pic>
    </p:spTree>
    <p:extLst>
      <p:ext uri="{BB962C8B-B14F-4D97-AF65-F5344CB8AC3E}">
        <p14:creationId xmlns:p14="http://schemas.microsoft.com/office/powerpoint/2010/main" val="917212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p:txBody>
          <a:bodyPr>
            <a:normAutofit/>
          </a:bodyPr>
          <a:lstStyle/>
          <a:p>
            <a:r>
              <a:rPr lang="en-US" dirty="0"/>
              <a:t>TFIDF Vectorization and </a:t>
            </a:r>
            <a:r>
              <a:rPr lang="en-US" dirty="0" err="1"/>
              <a:t>Ngram</a:t>
            </a:r>
            <a:r>
              <a:rPr lang="en-US" dirty="0"/>
              <a:t> Analysis</a:t>
            </a:r>
          </a:p>
        </p:txBody>
      </p:sp>
      <p:pic>
        <p:nvPicPr>
          <p:cNvPr id="1026" name="Picture 2">
            <a:extLst>
              <a:ext uri="{FF2B5EF4-FFF2-40B4-BE49-F238E27FC236}">
                <a16:creationId xmlns:a16="http://schemas.microsoft.com/office/drawing/2014/main" id="{94236331-DB89-42B3-ABBF-144300E41456}"/>
              </a:ext>
            </a:extLst>
          </p:cNvPr>
          <p:cNvPicPr>
            <a:picLocks noGrp="1" noChangeAspect="1" noChangeArrowheads="1"/>
          </p:cNvPicPr>
          <p:nvPr>
            <p:ph idx="1"/>
          </p:nvPr>
        </p:nvPicPr>
        <p:blipFill>
          <a:blip r:embed="rId2"/>
          <a:srcRect/>
          <a:stretch/>
        </p:blipFill>
        <p:spPr bwMode="auto">
          <a:xfrm>
            <a:off x="1821941" y="2051566"/>
            <a:ext cx="8537470" cy="3714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C8BE48-1153-4BEE-9CCE-0E750EE4FBE1}"/>
              </a:ext>
            </a:extLst>
          </p:cNvPr>
          <p:cNvSpPr txBox="1"/>
          <p:nvPr/>
        </p:nvSpPr>
        <p:spPr>
          <a:xfrm>
            <a:off x="1778804" y="1705094"/>
            <a:ext cx="3297246" cy="369332"/>
          </a:xfrm>
          <a:prstGeom prst="rect">
            <a:avLst/>
          </a:prstGeom>
          <a:noFill/>
        </p:spPr>
        <p:txBody>
          <a:bodyPr wrap="square" rtlCol="0">
            <a:spAutoFit/>
          </a:bodyPr>
          <a:lstStyle/>
          <a:p>
            <a:r>
              <a:rPr lang="en-US" dirty="0"/>
              <a:t>Tags</a:t>
            </a:r>
          </a:p>
        </p:txBody>
      </p:sp>
    </p:spTree>
    <p:extLst>
      <p:ext uri="{BB962C8B-B14F-4D97-AF65-F5344CB8AC3E}">
        <p14:creationId xmlns:p14="http://schemas.microsoft.com/office/powerpoint/2010/main" val="1633217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DF440-5A7A-40D5-A812-47AB1BE00050}"/>
              </a:ext>
            </a:extLst>
          </p:cNvPr>
          <p:cNvSpPr>
            <a:spLocks noGrp="1"/>
          </p:cNvSpPr>
          <p:nvPr>
            <p:ph type="title"/>
          </p:nvPr>
        </p:nvSpPr>
        <p:spPr>
          <a:xfrm>
            <a:off x="1375983" y="5140582"/>
            <a:ext cx="9440034" cy="1059644"/>
          </a:xfrm>
        </p:spPr>
        <p:txBody>
          <a:bodyPr vert="horz" lIns="91440" tIns="45720" rIns="91440" bIns="45720" rtlCol="0" anchor="b">
            <a:normAutofit/>
          </a:bodyPr>
          <a:lstStyle/>
          <a:p>
            <a:r>
              <a:rPr lang="en-US" sz="4800" dirty="0"/>
              <a:t>Game Tag Word Frequencies</a:t>
            </a:r>
          </a:p>
        </p:txBody>
      </p:sp>
      <p:pic>
        <p:nvPicPr>
          <p:cNvPr id="21" name="Picture 20">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982468" y="559759"/>
            <a:ext cx="6227064" cy="3419856"/>
          </a:xfrm>
          <a:prstGeom prst="rect">
            <a:avLst/>
          </a:prstGeom>
        </p:spPr>
      </p:pic>
      <p:pic>
        <p:nvPicPr>
          <p:cNvPr id="3" name="Content Placeholder 2">
            <a:extLst>
              <a:ext uri="{FF2B5EF4-FFF2-40B4-BE49-F238E27FC236}">
                <a16:creationId xmlns:a16="http://schemas.microsoft.com/office/drawing/2014/main" id="{BB2AE9AE-6506-4246-8C72-87B66F1CE166}"/>
              </a:ext>
            </a:extLst>
          </p:cNvPr>
          <p:cNvPicPr>
            <a:picLocks noGrp="1" noChangeAspect="1"/>
          </p:cNvPicPr>
          <p:nvPr>
            <p:ph idx="1"/>
          </p:nvPr>
        </p:nvPicPr>
        <p:blipFill rotWithShape="1">
          <a:blip r:embed="rId4"/>
          <a:srcRect l="654" r="654"/>
          <a:stretch/>
        </p:blipFill>
        <p:spPr>
          <a:xfrm>
            <a:off x="2078365" y="918029"/>
            <a:ext cx="8035270" cy="4222553"/>
          </a:xfrm>
          <a:prstGeom prst="rect">
            <a:avLst/>
          </a:prstGeom>
        </p:spPr>
      </p:pic>
    </p:spTree>
    <p:extLst>
      <p:ext uri="{BB962C8B-B14F-4D97-AF65-F5344CB8AC3E}">
        <p14:creationId xmlns:p14="http://schemas.microsoft.com/office/powerpoint/2010/main" val="200125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86B2-7574-4AAF-87C5-DA38AC04BAA8}"/>
              </a:ext>
            </a:extLst>
          </p:cNvPr>
          <p:cNvSpPr>
            <a:spLocks noGrp="1"/>
          </p:cNvSpPr>
          <p:nvPr>
            <p:ph type="title"/>
          </p:nvPr>
        </p:nvSpPr>
        <p:spPr>
          <a:xfrm>
            <a:off x="914400" y="158187"/>
            <a:ext cx="10353762" cy="1257300"/>
          </a:xfrm>
        </p:spPr>
        <p:txBody>
          <a:bodyPr/>
          <a:lstStyle/>
          <a:p>
            <a:r>
              <a:rPr lang="en-US" dirty="0"/>
              <a:t>Project Structure</a:t>
            </a:r>
          </a:p>
        </p:txBody>
      </p:sp>
      <p:graphicFrame>
        <p:nvGraphicFramePr>
          <p:cNvPr id="4" name="Content Placeholder 3">
            <a:extLst>
              <a:ext uri="{FF2B5EF4-FFF2-40B4-BE49-F238E27FC236}">
                <a16:creationId xmlns:a16="http://schemas.microsoft.com/office/drawing/2014/main" id="{C1A24763-DA94-4B0F-AC85-61911314AB4C}"/>
              </a:ext>
            </a:extLst>
          </p:cNvPr>
          <p:cNvGraphicFramePr>
            <a:graphicFrameLocks noGrp="1"/>
          </p:cNvGraphicFramePr>
          <p:nvPr>
            <p:ph idx="1"/>
            <p:extLst>
              <p:ext uri="{D42A27DB-BD31-4B8C-83A1-F6EECF244321}">
                <p14:modId xmlns:p14="http://schemas.microsoft.com/office/powerpoint/2010/main" val="706269039"/>
              </p:ext>
            </p:extLst>
          </p:nvPr>
        </p:nvGraphicFramePr>
        <p:xfrm>
          <a:off x="914400" y="1415487"/>
          <a:ext cx="10353675" cy="4838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1997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DF440-5A7A-40D5-A812-47AB1BE00050}"/>
              </a:ext>
            </a:extLst>
          </p:cNvPr>
          <p:cNvSpPr>
            <a:spLocks noGrp="1"/>
          </p:cNvSpPr>
          <p:nvPr>
            <p:ph type="title"/>
          </p:nvPr>
        </p:nvSpPr>
        <p:spPr>
          <a:xfrm>
            <a:off x="1375982" y="5045971"/>
            <a:ext cx="9440034" cy="1088336"/>
          </a:xfrm>
        </p:spPr>
        <p:txBody>
          <a:bodyPr vert="horz" lIns="91440" tIns="45720" rIns="91440" bIns="45720" rtlCol="0" anchor="b">
            <a:normAutofit fontScale="90000"/>
          </a:bodyPr>
          <a:lstStyle/>
          <a:p>
            <a:r>
              <a:rPr lang="en-US" sz="4800" dirty="0"/>
              <a:t>Review Text Word Frequencies</a:t>
            </a:r>
            <a:br>
              <a:rPr lang="en-US" sz="4800" dirty="0"/>
            </a:br>
            <a:r>
              <a:rPr lang="en-US" sz="4800" dirty="0"/>
              <a:t>Pre and During Covid</a:t>
            </a:r>
          </a:p>
        </p:txBody>
      </p:sp>
      <p:pic>
        <p:nvPicPr>
          <p:cNvPr id="28" name="Picture 2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Content Placeholder 2">
            <a:extLst>
              <a:ext uri="{FF2B5EF4-FFF2-40B4-BE49-F238E27FC236}">
                <a16:creationId xmlns:a16="http://schemas.microsoft.com/office/drawing/2014/main" id="{BB2AE9AE-6506-4246-8C72-87B66F1CE166}"/>
              </a:ext>
            </a:extLst>
          </p:cNvPr>
          <p:cNvPicPr>
            <a:picLocks noGrp="1" noChangeAspect="1"/>
          </p:cNvPicPr>
          <p:nvPr>
            <p:ph idx="1"/>
          </p:nvPr>
        </p:nvPicPr>
        <p:blipFill rotWithShape="1">
          <a:blip r:embed="rId4"/>
          <a:srcRect l="654" r="654"/>
          <a:stretch/>
        </p:blipFill>
        <p:spPr>
          <a:xfrm>
            <a:off x="643467" y="947224"/>
            <a:ext cx="5130799" cy="2696225"/>
          </a:xfrm>
          <a:prstGeom prst="rect">
            <a:avLst/>
          </a:prstGeom>
        </p:spPr>
      </p:pic>
      <p:cxnSp>
        <p:nvCxnSpPr>
          <p:cNvPr id="30" name="Straight Connector 29">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940B247-4E20-4C3C-B3C5-D93E509623ED}"/>
              </a:ext>
            </a:extLst>
          </p:cNvPr>
          <p:cNvPicPr>
            <a:picLocks noChangeAspect="1"/>
          </p:cNvPicPr>
          <p:nvPr/>
        </p:nvPicPr>
        <p:blipFill>
          <a:blip r:embed="rId5"/>
          <a:srcRect/>
          <a:stretch/>
        </p:blipFill>
        <p:spPr>
          <a:xfrm>
            <a:off x="6417734" y="964857"/>
            <a:ext cx="5130797" cy="2660958"/>
          </a:xfrm>
          <a:prstGeom prst="rect">
            <a:avLst/>
          </a:prstGeom>
        </p:spPr>
      </p:pic>
    </p:spTree>
    <p:extLst>
      <p:ext uri="{BB962C8B-B14F-4D97-AF65-F5344CB8AC3E}">
        <p14:creationId xmlns:p14="http://schemas.microsoft.com/office/powerpoint/2010/main" val="171508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p:txBody>
          <a:bodyPr>
            <a:normAutofit/>
          </a:bodyPr>
          <a:lstStyle/>
          <a:p>
            <a:r>
              <a:rPr lang="en-US"/>
              <a:t>TFIDF Vectorization and Ngram Analysis</a:t>
            </a:r>
            <a:endParaRPr lang="en-US" dirty="0"/>
          </a:p>
        </p:txBody>
      </p:sp>
      <p:sp>
        <p:nvSpPr>
          <p:cNvPr id="5" name="TextBox 4">
            <a:extLst>
              <a:ext uri="{FF2B5EF4-FFF2-40B4-BE49-F238E27FC236}">
                <a16:creationId xmlns:a16="http://schemas.microsoft.com/office/drawing/2014/main" id="{9CC8BE48-1153-4BEE-9CCE-0E750EE4FBE1}"/>
              </a:ext>
            </a:extLst>
          </p:cNvPr>
          <p:cNvSpPr txBox="1"/>
          <p:nvPr/>
        </p:nvSpPr>
        <p:spPr>
          <a:xfrm>
            <a:off x="4357339" y="1643261"/>
            <a:ext cx="3608536" cy="369332"/>
          </a:xfrm>
          <a:prstGeom prst="rect">
            <a:avLst/>
          </a:prstGeom>
          <a:noFill/>
        </p:spPr>
        <p:txBody>
          <a:bodyPr wrap="square" rtlCol="0">
            <a:spAutoFit/>
          </a:bodyPr>
          <a:lstStyle/>
          <a:p>
            <a:r>
              <a:rPr lang="en-US" dirty="0" err="1"/>
              <a:t>PreCOVID</a:t>
            </a:r>
            <a:r>
              <a:rPr lang="en-US" dirty="0"/>
              <a:t> vs COVID Comparison</a:t>
            </a:r>
          </a:p>
        </p:txBody>
      </p:sp>
      <p:pic>
        <p:nvPicPr>
          <p:cNvPr id="3074" name="Picture 2">
            <a:extLst>
              <a:ext uri="{FF2B5EF4-FFF2-40B4-BE49-F238E27FC236}">
                <a16:creationId xmlns:a16="http://schemas.microsoft.com/office/drawing/2014/main" id="{A6B0923C-68F2-4808-AD6C-560BEFB4EDBB}"/>
              </a:ext>
            </a:extLst>
          </p:cNvPr>
          <p:cNvPicPr>
            <a:picLocks noChangeAspect="1" noChangeArrowheads="1"/>
          </p:cNvPicPr>
          <p:nvPr/>
        </p:nvPicPr>
        <p:blipFill>
          <a:blip r:embed="rId2"/>
          <a:srcRect/>
          <a:stretch/>
        </p:blipFill>
        <p:spPr bwMode="auto">
          <a:xfrm>
            <a:off x="64302" y="2556215"/>
            <a:ext cx="6041899" cy="24672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C8A1626-87AF-4765-B640-1AF960191C92}"/>
              </a:ext>
            </a:extLst>
          </p:cNvPr>
          <p:cNvPicPr>
            <a:picLocks noChangeAspect="1" noChangeArrowheads="1"/>
          </p:cNvPicPr>
          <p:nvPr/>
        </p:nvPicPr>
        <p:blipFill>
          <a:blip r:embed="rId3"/>
          <a:srcRect/>
          <a:stretch/>
        </p:blipFill>
        <p:spPr bwMode="auto">
          <a:xfrm>
            <a:off x="6228242" y="2557107"/>
            <a:ext cx="5897123" cy="246546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2F8CDF-3CD9-4D70-B623-6583DF89310F}"/>
              </a:ext>
            </a:extLst>
          </p:cNvPr>
          <p:cNvSpPr txBox="1"/>
          <p:nvPr/>
        </p:nvSpPr>
        <p:spPr>
          <a:xfrm>
            <a:off x="2164080" y="2171700"/>
            <a:ext cx="1242060" cy="369332"/>
          </a:xfrm>
          <a:prstGeom prst="rect">
            <a:avLst/>
          </a:prstGeom>
          <a:noFill/>
        </p:spPr>
        <p:txBody>
          <a:bodyPr wrap="square" rtlCol="0">
            <a:spAutoFit/>
          </a:bodyPr>
          <a:lstStyle/>
          <a:p>
            <a:r>
              <a:rPr lang="en-US" dirty="0" err="1"/>
              <a:t>PreCOVID</a:t>
            </a:r>
            <a:endParaRPr lang="en-US" dirty="0"/>
          </a:p>
        </p:txBody>
      </p:sp>
      <p:sp>
        <p:nvSpPr>
          <p:cNvPr id="11" name="TextBox 10">
            <a:extLst>
              <a:ext uri="{FF2B5EF4-FFF2-40B4-BE49-F238E27FC236}">
                <a16:creationId xmlns:a16="http://schemas.microsoft.com/office/drawing/2014/main" id="{9C3781A8-A742-4AC9-BB97-C83C68901F33}"/>
              </a:ext>
            </a:extLst>
          </p:cNvPr>
          <p:cNvSpPr txBox="1"/>
          <p:nvPr/>
        </p:nvSpPr>
        <p:spPr>
          <a:xfrm>
            <a:off x="8976360" y="2156460"/>
            <a:ext cx="1242060" cy="369332"/>
          </a:xfrm>
          <a:prstGeom prst="rect">
            <a:avLst/>
          </a:prstGeom>
          <a:noFill/>
        </p:spPr>
        <p:txBody>
          <a:bodyPr wrap="square" rtlCol="0">
            <a:spAutoFit/>
          </a:bodyPr>
          <a:lstStyle/>
          <a:p>
            <a:r>
              <a:rPr lang="en-US" dirty="0"/>
              <a:t>COVID</a:t>
            </a:r>
          </a:p>
        </p:txBody>
      </p:sp>
    </p:spTree>
    <p:extLst>
      <p:ext uri="{BB962C8B-B14F-4D97-AF65-F5344CB8AC3E}">
        <p14:creationId xmlns:p14="http://schemas.microsoft.com/office/powerpoint/2010/main" val="3064632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p:txBody>
          <a:bodyPr>
            <a:normAutofit/>
          </a:bodyPr>
          <a:lstStyle/>
          <a:p>
            <a:r>
              <a:rPr lang="en-US" dirty="0" err="1"/>
              <a:t>Yake</a:t>
            </a:r>
            <a:r>
              <a:rPr lang="en-US" dirty="0"/>
              <a:t> Keyword Extraction</a:t>
            </a:r>
          </a:p>
        </p:txBody>
      </p:sp>
      <p:sp>
        <p:nvSpPr>
          <p:cNvPr id="5" name="Content Placeholder 4">
            <a:extLst>
              <a:ext uri="{FF2B5EF4-FFF2-40B4-BE49-F238E27FC236}">
                <a16:creationId xmlns:a16="http://schemas.microsoft.com/office/drawing/2014/main" id="{370C5D3E-7759-466A-A294-B98F2F251E28}"/>
              </a:ext>
            </a:extLst>
          </p:cNvPr>
          <p:cNvSpPr>
            <a:spLocks noGrp="1"/>
          </p:cNvSpPr>
          <p:nvPr>
            <p:ph idx="1"/>
          </p:nvPr>
        </p:nvSpPr>
        <p:spPr/>
        <p:txBody>
          <a:bodyPr/>
          <a:lstStyle/>
          <a:p>
            <a:endParaRPr lang="en-US"/>
          </a:p>
        </p:txBody>
      </p:sp>
      <p:graphicFrame>
        <p:nvGraphicFramePr>
          <p:cNvPr id="8" name="Table 5">
            <a:extLst>
              <a:ext uri="{FF2B5EF4-FFF2-40B4-BE49-F238E27FC236}">
                <a16:creationId xmlns:a16="http://schemas.microsoft.com/office/drawing/2014/main" id="{66C67B2F-6ED5-4326-B852-C234BDDF2BB8}"/>
              </a:ext>
            </a:extLst>
          </p:cNvPr>
          <p:cNvGraphicFramePr>
            <a:graphicFrameLocks/>
          </p:cNvGraphicFramePr>
          <p:nvPr>
            <p:extLst>
              <p:ext uri="{D42A27DB-BD31-4B8C-83A1-F6EECF244321}">
                <p14:modId xmlns:p14="http://schemas.microsoft.com/office/powerpoint/2010/main" val="2396309577"/>
              </p:ext>
            </p:extLst>
          </p:nvPr>
        </p:nvGraphicFramePr>
        <p:xfrm>
          <a:off x="303334" y="1649730"/>
          <a:ext cx="11574684" cy="4079240"/>
        </p:xfrm>
        <a:graphic>
          <a:graphicData uri="http://schemas.openxmlformats.org/drawingml/2006/table">
            <a:tbl>
              <a:tblPr firstRow="1" bandRow="1">
                <a:tableStyleId>{5C22544A-7EE6-4342-B048-85BDC9FD1C3A}</a:tableStyleId>
              </a:tblPr>
              <a:tblGrid>
                <a:gridCol w="3858228">
                  <a:extLst>
                    <a:ext uri="{9D8B030D-6E8A-4147-A177-3AD203B41FA5}">
                      <a16:colId xmlns:a16="http://schemas.microsoft.com/office/drawing/2014/main" val="294783364"/>
                    </a:ext>
                  </a:extLst>
                </a:gridCol>
                <a:gridCol w="3858228">
                  <a:extLst>
                    <a:ext uri="{9D8B030D-6E8A-4147-A177-3AD203B41FA5}">
                      <a16:colId xmlns:a16="http://schemas.microsoft.com/office/drawing/2014/main" val="169527741"/>
                    </a:ext>
                  </a:extLst>
                </a:gridCol>
                <a:gridCol w="3858228">
                  <a:extLst>
                    <a:ext uri="{9D8B030D-6E8A-4147-A177-3AD203B41FA5}">
                      <a16:colId xmlns:a16="http://schemas.microsoft.com/office/drawing/2014/main" val="3047033503"/>
                    </a:ext>
                  </a:extLst>
                </a:gridCol>
              </a:tblGrid>
              <a:tr h="370840">
                <a:tc>
                  <a:txBody>
                    <a:bodyPr/>
                    <a:lstStyle/>
                    <a:p>
                      <a:r>
                        <a:rPr lang="en-US" sz="1400" dirty="0"/>
                        <a:t>Description</a:t>
                      </a:r>
                    </a:p>
                  </a:txBody>
                  <a:tcPr/>
                </a:tc>
                <a:tc>
                  <a:txBody>
                    <a:bodyPr/>
                    <a:lstStyle/>
                    <a:p>
                      <a:r>
                        <a:rPr lang="en-US" sz="1400" dirty="0"/>
                        <a:t>Reviews</a:t>
                      </a:r>
                    </a:p>
                  </a:txBody>
                  <a:tcPr/>
                </a:tc>
                <a:tc>
                  <a:txBody>
                    <a:bodyPr/>
                    <a:lstStyle/>
                    <a:p>
                      <a:r>
                        <a:rPr lang="en-US" sz="1400" dirty="0"/>
                        <a:t>Tags</a:t>
                      </a:r>
                    </a:p>
                  </a:txBody>
                  <a:tcPr/>
                </a:tc>
                <a:extLst>
                  <a:ext uri="{0D108BD9-81ED-4DB2-BD59-A6C34878D82A}">
                    <a16:rowId xmlns:a16="http://schemas.microsoft.com/office/drawing/2014/main" val="1682490088"/>
                  </a:ext>
                </a:extLst>
              </a:tr>
              <a:tr h="370840">
                <a:tc>
                  <a:txBody>
                    <a:bodyPr/>
                    <a:lstStyle/>
                    <a:p>
                      <a:pPr algn="l" fontAlgn="ctr"/>
                      <a:r>
                        <a:rPr lang="en-US" sz="1600" b="0" i="0" u="none" strike="noStrike">
                          <a:solidFill>
                            <a:schemeClr val="bg1"/>
                          </a:solidFill>
                          <a:effectLst/>
                          <a:latin typeface="Arial" panose="020B0604020202020204" pitchFamily="34" charset="0"/>
                        </a:rPr>
                        <a:t>include map pack</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 good bad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action indie casual</a:t>
                      </a:r>
                    </a:p>
                  </a:txBody>
                  <a:tcPr marL="7620" marR="7620" marT="7620" marB="0" anchor="ctr"/>
                </a:tc>
                <a:extLst>
                  <a:ext uri="{0D108BD9-81ED-4DB2-BD59-A6C34878D82A}">
                    <a16:rowId xmlns:a16="http://schemas.microsoft.com/office/drawing/2014/main" val="2024494241"/>
                  </a:ext>
                </a:extLst>
              </a:tr>
              <a:tr h="370840">
                <a:tc>
                  <a:txBody>
                    <a:bodyPr/>
                    <a:lstStyle/>
                    <a:p>
                      <a:pPr algn="l" fontAlgn="ctr"/>
                      <a:r>
                        <a:rPr lang="en-US" sz="1600" b="0" i="0" u="none" strike="noStrike">
                          <a:solidFill>
                            <a:schemeClr val="bg1"/>
                          </a:solidFill>
                          <a:effectLst/>
                          <a:latin typeface="Arial" panose="020B0604020202020204" pitchFamily="34" charset="0"/>
                        </a:rPr>
                        <a:t>dlc include map</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action adventure indie</a:t>
                      </a:r>
                    </a:p>
                  </a:txBody>
                  <a:tcPr marL="7620" marR="7620" marT="7620" marB="0" anchor="ctr"/>
                </a:tc>
                <a:extLst>
                  <a:ext uri="{0D108BD9-81ED-4DB2-BD59-A6C34878D82A}">
                    <a16:rowId xmlns:a16="http://schemas.microsoft.com/office/drawing/2014/main" val="3194039867"/>
                  </a:ext>
                </a:extLst>
              </a:tr>
              <a:tr h="370840">
                <a:tc>
                  <a:txBody>
                    <a:bodyPr/>
                    <a:lstStyle/>
                    <a:p>
                      <a:pPr algn="l" fontAlgn="ctr"/>
                      <a:r>
                        <a:rPr lang="en-US" sz="1600" b="0" i="0" u="none" strike="noStrike">
                          <a:solidFill>
                            <a:schemeClr val="bg1"/>
                          </a:solidFill>
                          <a:effectLst/>
                          <a:latin typeface="Arial" panose="020B0604020202020204" pitchFamily="34" charset="0"/>
                        </a:rPr>
                        <a:t>fantasy grounds full</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time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action indie adventure</a:t>
                      </a:r>
                    </a:p>
                  </a:txBody>
                  <a:tcPr marL="7620" marR="7620" marT="7620" marB="0" anchor="ctr"/>
                </a:tc>
                <a:extLst>
                  <a:ext uri="{0D108BD9-81ED-4DB2-BD59-A6C34878D82A}">
                    <a16:rowId xmlns:a16="http://schemas.microsoft.com/office/drawing/2014/main" val="2825502367"/>
                  </a:ext>
                </a:extLst>
              </a:tr>
              <a:tr h="370840">
                <a:tc>
                  <a:txBody>
                    <a:bodyPr/>
                    <a:lstStyle/>
                    <a:p>
                      <a:pPr algn="l" fontAlgn="ctr"/>
                      <a:r>
                        <a:rPr lang="en-US" sz="1600" b="0" i="0" u="none" strike="noStrike">
                          <a:solidFill>
                            <a:schemeClr val="bg1"/>
                          </a:solidFill>
                          <a:effectLst/>
                          <a:latin typeface="Arial" panose="020B0604020202020204" pitchFamily="34" charset="0"/>
                        </a:rPr>
                        <a:t>time fantasy grounds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pretty good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adventure indie casual</a:t>
                      </a:r>
                    </a:p>
                  </a:txBody>
                  <a:tcPr marL="7620" marR="7620" marT="7620" marB="0" anchor="ctr"/>
                </a:tc>
                <a:extLst>
                  <a:ext uri="{0D108BD9-81ED-4DB2-BD59-A6C34878D82A}">
                    <a16:rowId xmlns:a16="http://schemas.microsoft.com/office/drawing/2014/main" val="3466067066"/>
                  </a:ext>
                </a:extLst>
              </a:tr>
              <a:tr h="370840">
                <a:tc>
                  <a:txBody>
                    <a:bodyPr/>
                    <a:lstStyle/>
                    <a:p>
                      <a:pPr algn="l" fontAlgn="ctr"/>
                      <a:r>
                        <a:rPr lang="en-US" sz="1600" b="0" i="0" u="none" strike="noStrike">
                          <a:solidFill>
                            <a:schemeClr val="bg1"/>
                          </a:solidFill>
                          <a:effectLst/>
                          <a:latin typeface="Arial" panose="020B0604020202020204" pitchFamily="34" charset="0"/>
                        </a:rPr>
                        <a:t>time purchase fantasy</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 bad bad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action adventure</a:t>
                      </a:r>
                    </a:p>
                  </a:txBody>
                  <a:tcPr marL="7620" marR="7620" marT="7620" marB="0" anchor="ctr"/>
                </a:tc>
                <a:extLst>
                  <a:ext uri="{0D108BD9-81ED-4DB2-BD59-A6C34878D82A}">
                    <a16:rowId xmlns:a16="http://schemas.microsoft.com/office/drawing/2014/main" val="3582248787"/>
                  </a:ext>
                </a:extLst>
              </a:tr>
              <a:tr h="370840">
                <a:tc>
                  <a:txBody>
                    <a:bodyPr/>
                    <a:lstStyle/>
                    <a:p>
                      <a:pPr algn="l" fontAlgn="ctr"/>
                      <a:r>
                        <a:rPr lang="en-US" sz="1600" b="0" i="0" u="none" strike="noStrike">
                          <a:solidFill>
                            <a:schemeClr val="bg1"/>
                          </a:solidFill>
                          <a:effectLst/>
                          <a:latin typeface="Arial" panose="020B0604020202020204" pitchFamily="34" charset="0"/>
                        </a:rPr>
                        <a:t>grounds full ultimate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 story good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casual simulation</a:t>
                      </a:r>
                    </a:p>
                  </a:txBody>
                  <a:tcPr marL="7620" marR="7620" marT="7620" marB="0" anchor="ctr"/>
                </a:tc>
                <a:extLst>
                  <a:ext uri="{0D108BD9-81ED-4DB2-BD59-A6C34878D82A}">
                    <a16:rowId xmlns:a16="http://schemas.microsoft.com/office/drawing/2014/main" val="4203162785"/>
                  </a:ext>
                </a:extLst>
              </a:tr>
              <a:tr h="370840">
                <a:tc>
                  <a:txBody>
                    <a:bodyPr/>
                    <a:lstStyle/>
                    <a:p>
                      <a:pPr algn="l" fontAlgn="ctr"/>
                      <a:r>
                        <a:rPr lang="en-US" sz="1600" b="0" i="0" u="none" strike="noStrike">
                          <a:solidFill>
                            <a:schemeClr val="bg1"/>
                          </a:solidFill>
                          <a:effectLst/>
                          <a:latin typeface="Arial" panose="020B0604020202020204" pitchFamily="34" charset="0"/>
                        </a:rPr>
                        <a:t>feature dlc include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lot fun</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casual adventure</a:t>
                      </a:r>
                    </a:p>
                  </a:txBody>
                  <a:tcPr marL="7620" marR="7620" marT="7620" marB="0" anchor="ctr"/>
                </a:tc>
                <a:extLst>
                  <a:ext uri="{0D108BD9-81ED-4DB2-BD59-A6C34878D82A}">
                    <a16:rowId xmlns:a16="http://schemas.microsoft.com/office/drawing/2014/main" val="2726009718"/>
                  </a:ext>
                </a:extLst>
              </a:tr>
              <a:tr h="370840">
                <a:tc>
                  <a:txBody>
                    <a:bodyPr/>
                    <a:lstStyle/>
                    <a:p>
                      <a:pPr algn="l" fontAlgn="ctr"/>
                      <a:r>
                        <a:rPr lang="en-US" sz="1600" b="0" i="0" u="none" strike="noStrike">
                          <a:solidFill>
                            <a:schemeClr val="bg1"/>
                          </a:solidFill>
                          <a:effectLst/>
                          <a:latin typeface="Arial" panose="020B0604020202020204" pitchFamily="34" charset="0"/>
                        </a:rPr>
                        <a:t>world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 graphics good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casual action indie</a:t>
                      </a:r>
                    </a:p>
                  </a:txBody>
                  <a:tcPr marL="7620" marR="7620" marT="7620" marB="0" anchor="ctr"/>
                </a:tc>
                <a:extLst>
                  <a:ext uri="{0D108BD9-81ED-4DB2-BD59-A6C34878D82A}">
                    <a16:rowId xmlns:a16="http://schemas.microsoft.com/office/drawing/2014/main" val="4037005975"/>
                  </a:ext>
                </a:extLst>
              </a:tr>
              <a:tr h="370840">
                <a:tc>
                  <a:txBody>
                    <a:bodyPr/>
                    <a:lstStyle/>
                    <a:p>
                      <a:pPr algn="l" fontAlgn="ctr"/>
                      <a:r>
                        <a:rPr lang="en-US" sz="1600" b="0" i="0" u="none" strike="noStrike">
                          <a:solidFill>
                            <a:schemeClr val="bg1"/>
                          </a:solidFill>
                          <a:effectLst/>
                          <a:latin typeface="Arial" panose="020B0604020202020204" pitchFamily="34" charset="0"/>
                        </a:rPr>
                        <a:t>designed fantasy grounds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play good good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casual action</a:t>
                      </a:r>
                    </a:p>
                  </a:txBody>
                  <a:tcPr marL="7620" marR="7620" marT="7620" marB="0" anchor="ctr"/>
                </a:tc>
                <a:extLst>
                  <a:ext uri="{0D108BD9-81ED-4DB2-BD59-A6C34878D82A}">
                    <a16:rowId xmlns:a16="http://schemas.microsoft.com/office/drawing/2014/main" val="3986611565"/>
                  </a:ext>
                </a:extLst>
              </a:tr>
              <a:tr h="370840">
                <a:tc>
                  <a:txBody>
                    <a:bodyPr/>
                    <a:lstStyle/>
                    <a:p>
                      <a:pPr algn="l" fontAlgn="ctr"/>
                      <a:r>
                        <a:rPr lang="en-US" sz="1600" b="0" i="0" u="none" strike="noStrike">
                          <a:solidFill>
                            <a:schemeClr val="bg1"/>
                          </a:solidFill>
                          <a:effectLst/>
                          <a:latin typeface="Arial" panose="020B0604020202020204" pitchFamily="34" charset="0"/>
                        </a:rPr>
                        <a:t>object puzzle adventure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 time</a:t>
                      </a:r>
                    </a:p>
                  </a:txBody>
                  <a:tcPr marL="7620" marR="7620" marT="7620" marB="0" anchor="ctr"/>
                </a:tc>
                <a:tc>
                  <a:txBody>
                    <a:bodyPr/>
                    <a:lstStyle/>
                    <a:p>
                      <a:pPr algn="l" fontAlgn="ctr"/>
                      <a:r>
                        <a:rPr lang="en-US" sz="1600" b="0" i="0" u="none" strike="noStrike" dirty="0">
                          <a:solidFill>
                            <a:schemeClr val="bg1"/>
                          </a:solidFill>
                          <a:effectLst/>
                          <a:latin typeface="Arial" panose="020B0604020202020204" pitchFamily="34" charset="0"/>
                        </a:rPr>
                        <a:t>adventure action indie</a:t>
                      </a:r>
                    </a:p>
                  </a:txBody>
                  <a:tcPr marL="7620" marR="7620" marT="7620" marB="0" anchor="ctr"/>
                </a:tc>
                <a:extLst>
                  <a:ext uri="{0D108BD9-81ED-4DB2-BD59-A6C34878D82A}">
                    <a16:rowId xmlns:a16="http://schemas.microsoft.com/office/drawing/2014/main" val="743421980"/>
                  </a:ext>
                </a:extLst>
              </a:tr>
            </a:tbl>
          </a:graphicData>
        </a:graphic>
      </p:graphicFrame>
      <p:sp>
        <p:nvSpPr>
          <p:cNvPr id="12" name="TextBox 11">
            <a:extLst>
              <a:ext uri="{FF2B5EF4-FFF2-40B4-BE49-F238E27FC236}">
                <a16:creationId xmlns:a16="http://schemas.microsoft.com/office/drawing/2014/main" id="{320CD3D4-FFFB-46DB-8D7F-669D4D3E7ABC}"/>
              </a:ext>
            </a:extLst>
          </p:cNvPr>
          <p:cNvSpPr txBox="1"/>
          <p:nvPr/>
        </p:nvSpPr>
        <p:spPr>
          <a:xfrm>
            <a:off x="303334" y="6211669"/>
            <a:ext cx="7879465" cy="646331"/>
          </a:xfrm>
          <a:prstGeom prst="rect">
            <a:avLst/>
          </a:prstGeom>
          <a:noFill/>
        </p:spPr>
        <p:txBody>
          <a:bodyPr wrap="square">
            <a:spAutoFit/>
          </a:bodyPr>
          <a:lstStyle/>
          <a:p>
            <a:r>
              <a:rPr lang="en-US" dirty="0">
                <a:hlinkClick r:id="rId2"/>
              </a:rPr>
              <a:t>https://github.com/LIAAD/yake</a:t>
            </a:r>
            <a:endParaRPr lang="en-US" dirty="0"/>
          </a:p>
          <a:p>
            <a:r>
              <a:rPr lang="en-US" dirty="0">
                <a:hlinkClick r:id="rId3"/>
              </a:rPr>
              <a:t>https://www.sciencedirect.com/science/article/abs/pii/S0020025519308588</a:t>
            </a:r>
            <a:r>
              <a:rPr lang="en-US" dirty="0"/>
              <a:t> </a:t>
            </a:r>
          </a:p>
        </p:txBody>
      </p:sp>
    </p:spTree>
    <p:extLst>
      <p:ext uri="{BB962C8B-B14F-4D97-AF65-F5344CB8AC3E}">
        <p14:creationId xmlns:p14="http://schemas.microsoft.com/office/powerpoint/2010/main" val="973438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p:txBody>
          <a:bodyPr>
            <a:normAutofit/>
          </a:bodyPr>
          <a:lstStyle/>
          <a:p>
            <a:r>
              <a:rPr lang="en-US" dirty="0" err="1"/>
              <a:t>Yake</a:t>
            </a:r>
            <a:r>
              <a:rPr lang="en-US" dirty="0"/>
              <a:t> Keyword Extraction - </a:t>
            </a:r>
            <a:r>
              <a:rPr lang="en-US" dirty="0" err="1"/>
              <a:t>preCOVID</a:t>
            </a:r>
            <a:endParaRPr lang="en-US" dirty="0"/>
          </a:p>
        </p:txBody>
      </p:sp>
      <p:sp>
        <p:nvSpPr>
          <p:cNvPr id="5" name="Content Placeholder 4">
            <a:extLst>
              <a:ext uri="{FF2B5EF4-FFF2-40B4-BE49-F238E27FC236}">
                <a16:creationId xmlns:a16="http://schemas.microsoft.com/office/drawing/2014/main" id="{370C5D3E-7759-466A-A294-B98F2F251E28}"/>
              </a:ext>
            </a:extLst>
          </p:cNvPr>
          <p:cNvSpPr>
            <a:spLocks noGrp="1"/>
          </p:cNvSpPr>
          <p:nvPr>
            <p:ph idx="1"/>
          </p:nvPr>
        </p:nvSpPr>
        <p:spPr/>
        <p:txBody>
          <a:bodyPr/>
          <a:lstStyle/>
          <a:p>
            <a:endParaRPr lang="en-US"/>
          </a:p>
        </p:txBody>
      </p:sp>
      <p:graphicFrame>
        <p:nvGraphicFramePr>
          <p:cNvPr id="8" name="Table 5">
            <a:extLst>
              <a:ext uri="{FF2B5EF4-FFF2-40B4-BE49-F238E27FC236}">
                <a16:creationId xmlns:a16="http://schemas.microsoft.com/office/drawing/2014/main" id="{66C67B2F-6ED5-4326-B852-C234BDDF2BB8}"/>
              </a:ext>
            </a:extLst>
          </p:cNvPr>
          <p:cNvGraphicFramePr>
            <a:graphicFrameLocks/>
          </p:cNvGraphicFramePr>
          <p:nvPr>
            <p:extLst>
              <p:ext uri="{D42A27DB-BD31-4B8C-83A1-F6EECF244321}">
                <p14:modId xmlns:p14="http://schemas.microsoft.com/office/powerpoint/2010/main" val="3231239883"/>
              </p:ext>
            </p:extLst>
          </p:nvPr>
        </p:nvGraphicFramePr>
        <p:xfrm>
          <a:off x="303334" y="1649730"/>
          <a:ext cx="11574684" cy="4079240"/>
        </p:xfrm>
        <a:graphic>
          <a:graphicData uri="http://schemas.openxmlformats.org/drawingml/2006/table">
            <a:tbl>
              <a:tblPr firstRow="1" bandRow="1">
                <a:tableStyleId>{5C22544A-7EE6-4342-B048-85BDC9FD1C3A}</a:tableStyleId>
              </a:tblPr>
              <a:tblGrid>
                <a:gridCol w="3858228">
                  <a:extLst>
                    <a:ext uri="{9D8B030D-6E8A-4147-A177-3AD203B41FA5}">
                      <a16:colId xmlns:a16="http://schemas.microsoft.com/office/drawing/2014/main" val="294783364"/>
                    </a:ext>
                  </a:extLst>
                </a:gridCol>
                <a:gridCol w="3858228">
                  <a:extLst>
                    <a:ext uri="{9D8B030D-6E8A-4147-A177-3AD203B41FA5}">
                      <a16:colId xmlns:a16="http://schemas.microsoft.com/office/drawing/2014/main" val="169527741"/>
                    </a:ext>
                  </a:extLst>
                </a:gridCol>
                <a:gridCol w="3858228">
                  <a:extLst>
                    <a:ext uri="{9D8B030D-6E8A-4147-A177-3AD203B41FA5}">
                      <a16:colId xmlns:a16="http://schemas.microsoft.com/office/drawing/2014/main" val="3047033503"/>
                    </a:ext>
                  </a:extLst>
                </a:gridCol>
              </a:tblGrid>
              <a:tr h="370840">
                <a:tc>
                  <a:txBody>
                    <a:bodyPr/>
                    <a:lstStyle/>
                    <a:p>
                      <a:r>
                        <a:rPr lang="en-US" sz="1400" dirty="0"/>
                        <a:t>Description</a:t>
                      </a:r>
                    </a:p>
                  </a:txBody>
                  <a:tcPr/>
                </a:tc>
                <a:tc>
                  <a:txBody>
                    <a:bodyPr/>
                    <a:lstStyle/>
                    <a:p>
                      <a:r>
                        <a:rPr lang="en-US" sz="1400" dirty="0"/>
                        <a:t>Reviews</a:t>
                      </a:r>
                    </a:p>
                  </a:txBody>
                  <a:tcPr/>
                </a:tc>
                <a:tc>
                  <a:txBody>
                    <a:bodyPr/>
                    <a:lstStyle/>
                    <a:p>
                      <a:r>
                        <a:rPr lang="en-US" sz="1400" dirty="0"/>
                        <a:t>Tags</a:t>
                      </a:r>
                    </a:p>
                  </a:txBody>
                  <a:tcPr/>
                </a:tc>
                <a:extLst>
                  <a:ext uri="{0D108BD9-81ED-4DB2-BD59-A6C34878D82A}">
                    <a16:rowId xmlns:a16="http://schemas.microsoft.com/office/drawing/2014/main" val="1682490088"/>
                  </a:ext>
                </a:extLst>
              </a:tr>
              <a:tr h="370840">
                <a:tc>
                  <a:txBody>
                    <a:bodyPr/>
                    <a:lstStyle/>
                    <a:p>
                      <a:pPr algn="l" fontAlgn="ctr"/>
                      <a:r>
                        <a:rPr lang="en-US" sz="1600" b="0" i="0" u="none" strike="noStrike">
                          <a:solidFill>
                            <a:schemeClr val="bg1"/>
                          </a:solidFill>
                          <a:effectLst/>
                          <a:latin typeface="Arial" panose="020B0604020202020204" pitchFamily="34" charset="0"/>
                        </a:rPr>
                        <a:t>fantasy grounds full</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action indie casual</a:t>
                      </a:r>
                    </a:p>
                  </a:txBody>
                  <a:tcPr marL="7620" marR="7620" marT="7620" marB="0" anchor="ctr"/>
                </a:tc>
                <a:extLst>
                  <a:ext uri="{0D108BD9-81ED-4DB2-BD59-A6C34878D82A}">
                    <a16:rowId xmlns:a16="http://schemas.microsoft.com/office/drawing/2014/main" val="2024494241"/>
                  </a:ext>
                </a:extLst>
              </a:tr>
              <a:tr h="370840">
                <a:tc>
                  <a:txBody>
                    <a:bodyPr/>
                    <a:lstStyle/>
                    <a:p>
                      <a:pPr algn="l" fontAlgn="ctr"/>
                      <a:r>
                        <a:rPr lang="en-US" sz="1600" b="0" i="0" u="none" strike="noStrike">
                          <a:solidFill>
                            <a:schemeClr val="bg1"/>
                          </a:solidFill>
                          <a:effectLst/>
                          <a:latin typeface="Arial" panose="020B0604020202020204" pitchFamily="34" charset="0"/>
                        </a:rPr>
                        <a:t>time purchase fantasy</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time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action indie adventure</a:t>
                      </a:r>
                    </a:p>
                  </a:txBody>
                  <a:tcPr marL="7620" marR="7620" marT="7620" marB="0" anchor="ctr"/>
                </a:tc>
                <a:extLst>
                  <a:ext uri="{0D108BD9-81ED-4DB2-BD59-A6C34878D82A}">
                    <a16:rowId xmlns:a16="http://schemas.microsoft.com/office/drawing/2014/main" val="3194039867"/>
                  </a:ext>
                </a:extLst>
              </a:tr>
              <a:tr h="370840">
                <a:tc>
                  <a:txBody>
                    <a:bodyPr/>
                    <a:lstStyle/>
                    <a:p>
                      <a:pPr algn="l" fontAlgn="ctr"/>
                      <a:r>
                        <a:rPr lang="en-US" sz="1600" b="0" i="0" u="none" strike="noStrike">
                          <a:solidFill>
                            <a:schemeClr val="bg1"/>
                          </a:solidFill>
                          <a:effectLst/>
                          <a:latin typeface="Arial" panose="020B0604020202020204" pitchFamily="34" charset="0"/>
                        </a:rPr>
                        <a:t>designed fantasy grounds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pretty good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action adventure indie</a:t>
                      </a:r>
                    </a:p>
                  </a:txBody>
                  <a:tcPr marL="7620" marR="7620" marT="7620" marB="0" anchor="ctr"/>
                </a:tc>
                <a:extLst>
                  <a:ext uri="{0D108BD9-81ED-4DB2-BD59-A6C34878D82A}">
                    <a16:rowId xmlns:a16="http://schemas.microsoft.com/office/drawing/2014/main" val="2825502367"/>
                  </a:ext>
                </a:extLst>
              </a:tr>
              <a:tr h="370840">
                <a:tc>
                  <a:txBody>
                    <a:bodyPr/>
                    <a:lstStyle/>
                    <a:p>
                      <a:pPr algn="l" fontAlgn="ctr"/>
                      <a:r>
                        <a:rPr lang="en-US" sz="1600" b="0" i="0" u="none" strike="noStrike">
                          <a:solidFill>
                            <a:schemeClr val="bg1"/>
                          </a:solidFill>
                          <a:effectLst/>
                          <a:latin typeface="Arial" panose="020B0604020202020204" pitchFamily="34" charset="0"/>
                        </a:rPr>
                        <a:t>time fantasy grounds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fun</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adventure indie casual</a:t>
                      </a:r>
                    </a:p>
                  </a:txBody>
                  <a:tcPr marL="7620" marR="7620" marT="7620" marB="0" anchor="ctr"/>
                </a:tc>
                <a:extLst>
                  <a:ext uri="{0D108BD9-81ED-4DB2-BD59-A6C34878D82A}">
                    <a16:rowId xmlns:a16="http://schemas.microsoft.com/office/drawing/2014/main" val="3466067066"/>
                  </a:ext>
                </a:extLst>
              </a:tr>
              <a:tr h="370840">
                <a:tc>
                  <a:txBody>
                    <a:bodyPr/>
                    <a:lstStyle/>
                    <a:p>
                      <a:pPr algn="l" fontAlgn="ctr"/>
                      <a:r>
                        <a:rPr lang="en-US" sz="1600" b="0" i="0" u="none" strike="noStrike">
                          <a:solidFill>
                            <a:schemeClr val="bg1"/>
                          </a:solidFill>
                          <a:effectLst/>
                          <a:latin typeface="Arial" panose="020B0604020202020204" pitchFamily="34" charset="0"/>
                        </a:rPr>
                        <a:t>grounds full ultimate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 good bad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casual simulation</a:t>
                      </a:r>
                    </a:p>
                  </a:txBody>
                  <a:tcPr marL="7620" marR="7620" marT="7620" marB="0" anchor="ctr"/>
                </a:tc>
                <a:extLst>
                  <a:ext uri="{0D108BD9-81ED-4DB2-BD59-A6C34878D82A}">
                    <a16:rowId xmlns:a16="http://schemas.microsoft.com/office/drawing/2014/main" val="3582248787"/>
                  </a:ext>
                </a:extLst>
              </a:tr>
              <a:tr h="370840">
                <a:tc>
                  <a:txBody>
                    <a:bodyPr/>
                    <a:lstStyle/>
                    <a:p>
                      <a:pPr algn="l" fontAlgn="ctr"/>
                      <a:r>
                        <a:rPr lang="en-US" sz="1600" b="0" i="0" u="none" strike="noStrike">
                          <a:solidFill>
                            <a:schemeClr val="bg1"/>
                          </a:solidFill>
                          <a:effectLst/>
                          <a:latin typeface="Arial" panose="020B0604020202020204" pitchFamily="34" charset="0"/>
                        </a:rPr>
                        <a:t>world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lot fun</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action indie</a:t>
                      </a:r>
                    </a:p>
                  </a:txBody>
                  <a:tcPr marL="7620" marR="7620" marT="7620" marB="0" anchor="ctr"/>
                </a:tc>
                <a:extLst>
                  <a:ext uri="{0D108BD9-81ED-4DB2-BD59-A6C34878D82A}">
                    <a16:rowId xmlns:a16="http://schemas.microsoft.com/office/drawing/2014/main" val="4203162785"/>
                  </a:ext>
                </a:extLst>
              </a:tr>
              <a:tr h="370840">
                <a:tc>
                  <a:txBody>
                    <a:bodyPr/>
                    <a:lstStyle/>
                    <a:p>
                      <a:pPr algn="l" fontAlgn="ctr"/>
                      <a:r>
                        <a:rPr lang="en-US" sz="1600" b="0" i="0" u="none" strike="noStrike">
                          <a:solidFill>
                            <a:schemeClr val="bg1"/>
                          </a:solidFill>
                          <a:effectLst/>
                          <a:latin typeface="Arial" panose="020B0604020202020204" pitchFamily="34" charset="0"/>
                        </a:rPr>
                        <a:t>time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 time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casual adventure</a:t>
                      </a:r>
                    </a:p>
                  </a:txBody>
                  <a:tcPr marL="7620" marR="7620" marT="7620" marB="0" anchor="ctr"/>
                </a:tc>
                <a:extLst>
                  <a:ext uri="{0D108BD9-81ED-4DB2-BD59-A6C34878D82A}">
                    <a16:rowId xmlns:a16="http://schemas.microsoft.com/office/drawing/2014/main" val="2726009718"/>
                  </a:ext>
                </a:extLst>
              </a:tr>
              <a:tr h="370840">
                <a:tc>
                  <a:txBody>
                    <a:bodyPr/>
                    <a:lstStyle/>
                    <a:p>
                      <a:pPr algn="l" fontAlgn="ctr"/>
                      <a:r>
                        <a:rPr lang="en-US" sz="1600" b="0" i="0" u="none" strike="noStrike">
                          <a:solidFill>
                            <a:schemeClr val="bg1"/>
                          </a:solidFill>
                          <a:effectLst/>
                          <a:latin typeface="Arial" panose="020B0604020202020204" pitchFamily="34" charset="0"/>
                        </a:rPr>
                        <a:t>fantasy grounds features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great</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casual action</a:t>
                      </a:r>
                    </a:p>
                  </a:txBody>
                  <a:tcPr marL="7620" marR="7620" marT="7620" marB="0" anchor="ctr"/>
                </a:tc>
                <a:extLst>
                  <a:ext uri="{0D108BD9-81ED-4DB2-BD59-A6C34878D82A}">
                    <a16:rowId xmlns:a16="http://schemas.microsoft.com/office/drawing/2014/main" val="4037005975"/>
                  </a:ext>
                </a:extLst>
              </a:tr>
              <a:tr h="370840">
                <a:tc>
                  <a:txBody>
                    <a:bodyPr/>
                    <a:lstStyle/>
                    <a:p>
                      <a:pPr algn="l" fontAlgn="ctr"/>
                      <a:r>
                        <a:rPr lang="en-US" sz="1600" b="0" i="0" u="none" strike="noStrike">
                          <a:solidFill>
                            <a:schemeClr val="bg1"/>
                          </a:solidFill>
                          <a:effectLst/>
                          <a:latin typeface="Arial" panose="020B0604020202020204" pitchFamily="34" charset="0"/>
                        </a:rPr>
                        <a:t>object puzzle adventure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make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action adventure</a:t>
                      </a:r>
                    </a:p>
                  </a:txBody>
                  <a:tcPr marL="7620" marR="7620" marT="7620" marB="0" anchor="ctr"/>
                </a:tc>
                <a:extLst>
                  <a:ext uri="{0D108BD9-81ED-4DB2-BD59-A6C34878D82A}">
                    <a16:rowId xmlns:a16="http://schemas.microsoft.com/office/drawing/2014/main" val="3986611565"/>
                  </a:ext>
                </a:extLst>
              </a:tr>
              <a:tr h="370840">
                <a:tc>
                  <a:txBody>
                    <a:bodyPr/>
                    <a:lstStyle/>
                    <a:p>
                      <a:pPr algn="l" fontAlgn="ctr"/>
                      <a:r>
                        <a:rPr lang="en-US" sz="1600" b="0" i="0" u="none" strike="noStrike">
                          <a:solidFill>
                            <a:schemeClr val="bg1"/>
                          </a:solidFill>
                          <a:effectLst/>
                          <a:latin typeface="Arial" panose="020B0604020202020204" pitchFamily="34" charset="0"/>
                        </a:rPr>
                        <a:t>purchase fantasy grounds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level good time</a:t>
                      </a:r>
                    </a:p>
                  </a:txBody>
                  <a:tcPr marL="7620" marR="7620" marT="7620" marB="0" anchor="ctr"/>
                </a:tc>
                <a:tc>
                  <a:txBody>
                    <a:bodyPr/>
                    <a:lstStyle/>
                    <a:p>
                      <a:pPr algn="l" fontAlgn="ctr"/>
                      <a:r>
                        <a:rPr lang="en-US" sz="1600" b="0" i="0" u="none" strike="noStrike" dirty="0">
                          <a:solidFill>
                            <a:schemeClr val="bg1"/>
                          </a:solidFill>
                          <a:effectLst/>
                          <a:latin typeface="Arial" panose="020B0604020202020204" pitchFamily="34" charset="0"/>
                        </a:rPr>
                        <a:t>casual action indie</a:t>
                      </a:r>
                    </a:p>
                  </a:txBody>
                  <a:tcPr marL="7620" marR="7620" marT="7620" marB="0" anchor="ctr"/>
                </a:tc>
                <a:extLst>
                  <a:ext uri="{0D108BD9-81ED-4DB2-BD59-A6C34878D82A}">
                    <a16:rowId xmlns:a16="http://schemas.microsoft.com/office/drawing/2014/main" val="743421980"/>
                  </a:ext>
                </a:extLst>
              </a:tr>
            </a:tbl>
          </a:graphicData>
        </a:graphic>
      </p:graphicFrame>
      <p:sp>
        <p:nvSpPr>
          <p:cNvPr id="12" name="TextBox 11">
            <a:extLst>
              <a:ext uri="{FF2B5EF4-FFF2-40B4-BE49-F238E27FC236}">
                <a16:creationId xmlns:a16="http://schemas.microsoft.com/office/drawing/2014/main" id="{320CD3D4-FFFB-46DB-8D7F-669D4D3E7ABC}"/>
              </a:ext>
            </a:extLst>
          </p:cNvPr>
          <p:cNvSpPr txBox="1"/>
          <p:nvPr/>
        </p:nvSpPr>
        <p:spPr>
          <a:xfrm>
            <a:off x="303334" y="6211669"/>
            <a:ext cx="7879465" cy="646331"/>
          </a:xfrm>
          <a:prstGeom prst="rect">
            <a:avLst/>
          </a:prstGeom>
          <a:noFill/>
        </p:spPr>
        <p:txBody>
          <a:bodyPr wrap="square">
            <a:spAutoFit/>
          </a:bodyPr>
          <a:lstStyle/>
          <a:p>
            <a:r>
              <a:rPr lang="en-US" dirty="0">
                <a:hlinkClick r:id="rId2"/>
              </a:rPr>
              <a:t>https://github.com/LIAAD/yake</a:t>
            </a:r>
            <a:endParaRPr lang="en-US" dirty="0"/>
          </a:p>
          <a:p>
            <a:r>
              <a:rPr lang="en-US" dirty="0">
                <a:hlinkClick r:id="rId3"/>
              </a:rPr>
              <a:t>https://www.sciencedirect.com/science/article/abs/pii/S0020025519308588</a:t>
            </a:r>
            <a:r>
              <a:rPr lang="en-US" dirty="0"/>
              <a:t> </a:t>
            </a:r>
          </a:p>
        </p:txBody>
      </p:sp>
    </p:spTree>
    <p:extLst>
      <p:ext uri="{BB962C8B-B14F-4D97-AF65-F5344CB8AC3E}">
        <p14:creationId xmlns:p14="http://schemas.microsoft.com/office/powerpoint/2010/main" val="1930085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p:txBody>
          <a:bodyPr>
            <a:normAutofit fontScale="90000"/>
          </a:bodyPr>
          <a:lstStyle/>
          <a:p>
            <a:r>
              <a:rPr lang="en-US" dirty="0" err="1"/>
              <a:t>Yake</a:t>
            </a:r>
            <a:r>
              <a:rPr lang="en-US" dirty="0"/>
              <a:t> Keyword Extraction – during COVID</a:t>
            </a:r>
          </a:p>
        </p:txBody>
      </p:sp>
      <p:sp>
        <p:nvSpPr>
          <p:cNvPr id="5" name="Content Placeholder 4">
            <a:extLst>
              <a:ext uri="{FF2B5EF4-FFF2-40B4-BE49-F238E27FC236}">
                <a16:creationId xmlns:a16="http://schemas.microsoft.com/office/drawing/2014/main" id="{370C5D3E-7759-466A-A294-B98F2F251E28}"/>
              </a:ext>
            </a:extLst>
          </p:cNvPr>
          <p:cNvSpPr>
            <a:spLocks noGrp="1"/>
          </p:cNvSpPr>
          <p:nvPr>
            <p:ph idx="1"/>
          </p:nvPr>
        </p:nvSpPr>
        <p:spPr/>
        <p:txBody>
          <a:bodyPr/>
          <a:lstStyle/>
          <a:p>
            <a:endParaRPr lang="en-US"/>
          </a:p>
        </p:txBody>
      </p:sp>
      <p:graphicFrame>
        <p:nvGraphicFramePr>
          <p:cNvPr id="8" name="Table 5">
            <a:extLst>
              <a:ext uri="{FF2B5EF4-FFF2-40B4-BE49-F238E27FC236}">
                <a16:creationId xmlns:a16="http://schemas.microsoft.com/office/drawing/2014/main" id="{66C67B2F-6ED5-4326-B852-C234BDDF2BB8}"/>
              </a:ext>
            </a:extLst>
          </p:cNvPr>
          <p:cNvGraphicFramePr>
            <a:graphicFrameLocks/>
          </p:cNvGraphicFramePr>
          <p:nvPr>
            <p:extLst>
              <p:ext uri="{D42A27DB-BD31-4B8C-83A1-F6EECF244321}">
                <p14:modId xmlns:p14="http://schemas.microsoft.com/office/powerpoint/2010/main" val="978605296"/>
              </p:ext>
            </p:extLst>
          </p:nvPr>
        </p:nvGraphicFramePr>
        <p:xfrm>
          <a:off x="303334" y="1649730"/>
          <a:ext cx="11574684" cy="4079240"/>
        </p:xfrm>
        <a:graphic>
          <a:graphicData uri="http://schemas.openxmlformats.org/drawingml/2006/table">
            <a:tbl>
              <a:tblPr firstRow="1" bandRow="1">
                <a:tableStyleId>{5C22544A-7EE6-4342-B048-85BDC9FD1C3A}</a:tableStyleId>
              </a:tblPr>
              <a:tblGrid>
                <a:gridCol w="3858228">
                  <a:extLst>
                    <a:ext uri="{9D8B030D-6E8A-4147-A177-3AD203B41FA5}">
                      <a16:colId xmlns:a16="http://schemas.microsoft.com/office/drawing/2014/main" val="294783364"/>
                    </a:ext>
                  </a:extLst>
                </a:gridCol>
                <a:gridCol w="3858228">
                  <a:extLst>
                    <a:ext uri="{9D8B030D-6E8A-4147-A177-3AD203B41FA5}">
                      <a16:colId xmlns:a16="http://schemas.microsoft.com/office/drawing/2014/main" val="169527741"/>
                    </a:ext>
                  </a:extLst>
                </a:gridCol>
                <a:gridCol w="3858228">
                  <a:extLst>
                    <a:ext uri="{9D8B030D-6E8A-4147-A177-3AD203B41FA5}">
                      <a16:colId xmlns:a16="http://schemas.microsoft.com/office/drawing/2014/main" val="3047033503"/>
                    </a:ext>
                  </a:extLst>
                </a:gridCol>
              </a:tblGrid>
              <a:tr h="370840">
                <a:tc>
                  <a:txBody>
                    <a:bodyPr/>
                    <a:lstStyle/>
                    <a:p>
                      <a:r>
                        <a:rPr lang="en-US" sz="1400" dirty="0"/>
                        <a:t>Description</a:t>
                      </a:r>
                    </a:p>
                  </a:txBody>
                  <a:tcPr/>
                </a:tc>
                <a:tc>
                  <a:txBody>
                    <a:bodyPr/>
                    <a:lstStyle/>
                    <a:p>
                      <a:r>
                        <a:rPr lang="en-US" sz="1400" dirty="0"/>
                        <a:t>Reviews</a:t>
                      </a:r>
                    </a:p>
                  </a:txBody>
                  <a:tcPr/>
                </a:tc>
                <a:tc>
                  <a:txBody>
                    <a:bodyPr/>
                    <a:lstStyle/>
                    <a:p>
                      <a:r>
                        <a:rPr lang="en-US" sz="1400" dirty="0"/>
                        <a:t>Tags</a:t>
                      </a:r>
                    </a:p>
                  </a:txBody>
                  <a:tcPr/>
                </a:tc>
                <a:extLst>
                  <a:ext uri="{0D108BD9-81ED-4DB2-BD59-A6C34878D82A}">
                    <a16:rowId xmlns:a16="http://schemas.microsoft.com/office/drawing/2014/main" val="1682490088"/>
                  </a:ext>
                </a:extLst>
              </a:tr>
              <a:tr h="370840">
                <a:tc>
                  <a:txBody>
                    <a:bodyPr/>
                    <a:lstStyle/>
                    <a:p>
                      <a:pPr algn="l" fontAlgn="ctr"/>
                      <a:r>
                        <a:rPr lang="en-US" sz="1600" b="0" i="0" u="none" strike="noStrike">
                          <a:solidFill>
                            <a:schemeClr val="bg1"/>
                          </a:solidFill>
                          <a:effectLst/>
                          <a:latin typeface="Arial" panose="020B0604020202020204" pitchFamily="34" charset="0"/>
                        </a:rPr>
                        <a:t>include map pack</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monika monika monika</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singleer action adventure</a:t>
                      </a:r>
                    </a:p>
                  </a:txBody>
                  <a:tcPr marL="7620" marR="7620" marT="7620" marB="0" anchor="ctr"/>
                </a:tc>
                <a:extLst>
                  <a:ext uri="{0D108BD9-81ED-4DB2-BD59-A6C34878D82A}">
                    <a16:rowId xmlns:a16="http://schemas.microsoft.com/office/drawing/2014/main" val="2024494241"/>
                  </a:ext>
                </a:extLst>
              </a:tr>
              <a:tr h="370840">
                <a:tc>
                  <a:txBody>
                    <a:bodyPr/>
                    <a:lstStyle/>
                    <a:p>
                      <a:pPr algn="l" fontAlgn="ctr"/>
                      <a:r>
                        <a:rPr lang="en-US" sz="1600" b="0" i="0" u="none" strike="noStrike">
                          <a:solidFill>
                            <a:schemeClr val="bg1"/>
                          </a:solidFill>
                          <a:effectLst/>
                          <a:latin typeface="Arial" panose="020B0604020202020204" pitchFamily="34" charset="0"/>
                        </a:rPr>
                        <a:t>dlc include map</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real isnt real</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singleer indie action</a:t>
                      </a:r>
                    </a:p>
                  </a:txBody>
                  <a:tcPr marL="7620" marR="7620" marT="7620" marB="0" anchor="ctr"/>
                </a:tc>
                <a:extLst>
                  <a:ext uri="{0D108BD9-81ED-4DB2-BD59-A6C34878D82A}">
                    <a16:rowId xmlns:a16="http://schemas.microsoft.com/office/drawing/2014/main" val="3194039867"/>
                  </a:ext>
                </a:extLst>
              </a:tr>
              <a:tr h="370840">
                <a:tc>
                  <a:txBody>
                    <a:bodyPr/>
                    <a:lstStyle/>
                    <a:p>
                      <a:pPr algn="l" fontAlgn="ctr"/>
                      <a:r>
                        <a:rPr lang="en-US" sz="1600" b="0" i="0" u="none" strike="noStrike">
                          <a:solidFill>
                            <a:schemeClr val="bg1"/>
                          </a:solidFill>
                          <a:effectLst/>
                          <a:latin typeface="Arial" panose="020B0604020202020204" pitchFamily="34" charset="0"/>
                        </a:rPr>
                        <a:t>feature dlc include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isnt real isnt</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singleer indie casual</a:t>
                      </a:r>
                    </a:p>
                  </a:txBody>
                  <a:tcPr marL="7620" marR="7620" marT="7620" marB="0" anchor="ctr"/>
                </a:tc>
                <a:extLst>
                  <a:ext uri="{0D108BD9-81ED-4DB2-BD59-A6C34878D82A}">
                    <a16:rowId xmlns:a16="http://schemas.microsoft.com/office/drawing/2014/main" val="2825502367"/>
                  </a:ext>
                </a:extLst>
              </a:tr>
              <a:tr h="370840">
                <a:tc>
                  <a:txBody>
                    <a:bodyPr/>
                    <a:lstStyle/>
                    <a:p>
                      <a:pPr algn="l" fontAlgn="ctr"/>
                      <a:r>
                        <a:rPr lang="en-US" sz="1600" b="0" i="0" u="none" strike="noStrike">
                          <a:solidFill>
                            <a:schemeClr val="bg1"/>
                          </a:solidFill>
                          <a:effectLst/>
                          <a:latin typeface="Arial" panose="020B0604020202020204" pitchFamily="34" charset="0"/>
                        </a:rPr>
                        <a:t>enemy lines break</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monika monika</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story rich singleer</a:t>
                      </a:r>
                    </a:p>
                  </a:txBody>
                  <a:tcPr marL="7620" marR="7620" marT="7620" marB="0" anchor="ctr"/>
                </a:tc>
                <a:extLst>
                  <a:ext uri="{0D108BD9-81ED-4DB2-BD59-A6C34878D82A}">
                    <a16:rowId xmlns:a16="http://schemas.microsoft.com/office/drawing/2014/main" val="3466067066"/>
                  </a:ext>
                </a:extLst>
              </a:tr>
              <a:tr h="370840">
                <a:tc>
                  <a:txBody>
                    <a:bodyPr/>
                    <a:lstStyle/>
                    <a:p>
                      <a:pPr algn="l" fontAlgn="ctr"/>
                      <a:r>
                        <a:rPr lang="en-US" sz="1600" b="0" i="0" u="none" strike="noStrike">
                          <a:solidFill>
                            <a:schemeClr val="bg1"/>
                          </a:solidFill>
                          <a:effectLst/>
                          <a:latin typeface="Arial" panose="020B0604020202020204" pitchFamily="34" charset="0"/>
                        </a:rPr>
                        <a:t>lines break enemy</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isnt real</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singleer early access</a:t>
                      </a:r>
                    </a:p>
                  </a:txBody>
                  <a:tcPr marL="7620" marR="7620" marT="7620" marB="0" anchor="ctr"/>
                </a:tc>
                <a:extLst>
                  <a:ext uri="{0D108BD9-81ED-4DB2-BD59-A6C34878D82A}">
                    <a16:rowId xmlns:a16="http://schemas.microsoft.com/office/drawing/2014/main" val="3582248787"/>
                  </a:ext>
                </a:extLst>
              </a:tr>
              <a:tr h="370840">
                <a:tc>
                  <a:txBody>
                    <a:bodyPr/>
                    <a:lstStyle/>
                    <a:p>
                      <a:pPr algn="l" fontAlgn="ctr"/>
                      <a:r>
                        <a:rPr lang="en-US" sz="1600" b="0" i="0" u="none" strike="noStrike">
                          <a:solidFill>
                            <a:schemeClr val="bg1"/>
                          </a:solidFill>
                          <a:effectLst/>
                          <a:latin typeface="Arial" panose="020B0604020202020204" pitchFamily="34" charset="0"/>
                        </a:rPr>
                        <a:t>control tanksthrough enemy</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real isnt</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singleer indie adventure</a:t>
                      </a:r>
                    </a:p>
                  </a:txBody>
                  <a:tcPr marL="7620" marR="7620" marT="7620" marB="0" anchor="ctr"/>
                </a:tc>
                <a:extLst>
                  <a:ext uri="{0D108BD9-81ED-4DB2-BD59-A6C34878D82A}">
                    <a16:rowId xmlns:a16="http://schemas.microsoft.com/office/drawing/2014/main" val="4203162785"/>
                  </a:ext>
                </a:extLst>
              </a:tr>
              <a:tr h="370840">
                <a:tc>
                  <a:txBody>
                    <a:bodyPr/>
                    <a:lstStyle/>
                    <a:p>
                      <a:pPr algn="l" fontAlgn="ctr"/>
                      <a:r>
                        <a:rPr lang="en-US" sz="1600" b="0" i="0" u="none" strike="noStrike">
                          <a:solidFill>
                            <a:schemeClr val="bg1"/>
                          </a:solidFill>
                          <a:effectLst/>
                          <a:latin typeface="Arial" panose="020B0604020202020204" pitchFamily="34" charset="0"/>
                        </a:rPr>
                        <a:t>enemy tanks feature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 good bad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singleer casual adventure</a:t>
                      </a:r>
                    </a:p>
                  </a:txBody>
                  <a:tcPr marL="7620" marR="7620" marT="7620" marB="0" anchor="ctr"/>
                </a:tc>
                <a:extLst>
                  <a:ext uri="{0D108BD9-81ED-4DB2-BD59-A6C34878D82A}">
                    <a16:rowId xmlns:a16="http://schemas.microsoft.com/office/drawing/2014/main" val="2726009718"/>
                  </a:ext>
                </a:extLst>
              </a:tr>
              <a:tr h="370840">
                <a:tc>
                  <a:txBody>
                    <a:bodyPr/>
                    <a:lstStyle/>
                    <a:p>
                      <a:pPr algn="l" fontAlgn="ctr"/>
                      <a:r>
                        <a:rPr lang="en-US" sz="1600" b="0" i="0" u="none" strike="noStrike">
                          <a:solidFill>
                            <a:schemeClr val="bg1"/>
                          </a:solidFill>
                          <a:effectLst/>
                          <a:latin typeface="Arial" panose="020B0604020202020204" pitchFamily="34" charset="0"/>
                        </a:rPr>
                        <a:t>control tanks enemy</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singleer adventure casual</a:t>
                      </a:r>
                    </a:p>
                  </a:txBody>
                  <a:tcPr marL="7620" marR="7620" marT="7620" marB="0" anchor="ctr"/>
                </a:tc>
                <a:extLst>
                  <a:ext uri="{0D108BD9-81ED-4DB2-BD59-A6C34878D82A}">
                    <a16:rowId xmlns:a16="http://schemas.microsoft.com/office/drawing/2014/main" val="4037005975"/>
                  </a:ext>
                </a:extLst>
              </a:tr>
              <a:tr h="370840">
                <a:tc>
                  <a:txBody>
                    <a:bodyPr/>
                    <a:lstStyle/>
                    <a:p>
                      <a:pPr algn="l" fontAlgn="ctr"/>
                      <a:r>
                        <a:rPr lang="en-US" sz="1600" b="0" i="0" u="none" strike="noStrike">
                          <a:solidFill>
                            <a:schemeClr val="bg1"/>
                          </a:solidFill>
                          <a:effectLst/>
                          <a:latin typeface="Arial" panose="020B0604020202020204" pitchFamily="34" charset="0"/>
                        </a:rPr>
                        <a:t>number enemies shooting</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time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singleer casual</a:t>
                      </a:r>
                    </a:p>
                  </a:txBody>
                  <a:tcPr marL="7620" marR="7620" marT="7620" marB="0" anchor="ctr"/>
                </a:tc>
                <a:extLst>
                  <a:ext uri="{0D108BD9-81ED-4DB2-BD59-A6C34878D82A}">
                    <a16:rowId xmlns:a16="http://schemas.microsoft.com/office/drawing/2014/main" val="3986611565"/>
                  </a:ext>
                </a:extLst>
              </a:tr>
              <a:tr h="370840">
                <a:tc>
                  <a:txBody>
                    <a:bodyPr/>
                    <a:lstStyle/>
                    <a:p>
                      <a:pPr algn="l" fontAlgn="ctr"/>
                      <a:r>
                        <a:rPr lang="en-US" sz="1600" b="0" i="0" u="none" strike="noStrike">
                          <a:solidFill>
                            <a:schemeClr val="bg1"/>
                          </a:solidFill>
                          <a:effectLst/>
                          <a:latin typeface="Arial" panose="020B0604020202020204" pitchFamily="34" charset="0"/>
                        </a:rPr>
                        <a:t>include mission pack</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fun</a:t>
                      </a:r>
                    </a:p>
                  </a:txBody>
                  <a:tcPr marL="7620" marR="7620" marT="7620" marB="0" anchor="ctr"/>
                </a:tc>
                <a:tc>
                  <a:txBody>
                    <a:bodyPr/>
                    <a:lstStyle/>
                    <a:p>
                      <a:pPr algn="l" fontAlgn="ctr"/>
                      <a:r>
                        <a:rPr lang="en-US" sz="1600" b="0" i="0" u="none" strike="noStrike" dirty="0" err="1">
                          <a:solidFill>
                            <a:schemeClr val="bg1"/>
                          </a:solidFill>
                          <a:effectLst/>
                          <a:latin typeface="Arial" panose="020B0604020202020204" pitchFamily="34" charset="0"/>
                        </a:rPr>
                        <a:t>singleer</a:t>
                      </a:r>
                      <a:r>
                        <a:rPr lang="en-US" sz="1600" b="0" i="0" u="none" strike="noStrike" dirty="0">
                          <a:solidFill>
                            <a:schemeClr val="bg1"/>
                          </a:solidFill>
                          <a:effectLst/>
                          <a:latin typeface="Arial" panose="020B0604020202020204" pitchFamily="34" charset="0"/>
                        </a:rPr>
                        <a:t> action casual</a:t>
                      </a:r>
                    </a:p>
                  </a:txBody>
                  <a:tcPr marL="7620" marR="7620" marT="7620" marB="0" anchor="ctr"/>
                </a:tc>
                <a:extLst>
                  <a:ext uri="{0D108BD9-81ED-4DB2-BD59-A6C34878D82A}">
                    <a16:rowId xmlns:a16="http://schemas.microsoft.com/office/drawing/2014/main" val="743421980"/>
                  </a:ext>
                </a:extLst>
              </a:tr>
            </a:tbl>
          </a:graphicData>
        </a:graphic>
      </p:graphicFrame>
      <p:sp>
        <p:nvSpPr>
          <p:cNvPr id="12" name="TextBox 11">
            <a:extLst>
              <a:ext uri="{FF2B5EF4-FFF2-40B4-BE49-F238E27FC236}">
                <a16:creationId xmlns:a16="http://schemas.microsoft.com/office/drawing/2014/main" id="{320CD3D4-FFFB-46DB-8D7F-669D4D3E7ABC}"/>
              </a:ext>
            </a:extLst>
          </p:cNvPr>
          <p:cNvSpPr txBox="1"/>
          <p:nvPr/>
        </p:nvSpPr>
        <p:spPr>
          <a:xfrm>
            <a:off x="303334" y="6211669"/>
            <a:ext cx="7879465" cy="646331"/>
          </a:xfrm>
          <a:prstGeom prst="rect">
            <a:avLst/>
          </a:prstGeom>
          <a:noFill/>
        </p:spPr>
        <p:txBody>
          <a:bodyPr wrap="square">
            <a:spAutoFit/>
          </a:bodyPr>
          <a:lstStyle/>
          <a:p>
            <a:r>
              <a:rPr lang="en-US" dirty="0">
                <a:hlinkClick r:id="rId2"/>
              </a:rPr>
              <a:t>https://github.com/LIAAD/yake</a:t>
            </a:r>
            <a:endParaRPr lang="en-US" dirty="0"/>
          </a:p>
          <a:p>
            <a:r>
              <a:rPr lang="en-US" dirty="0">
                <a:hlinkClick r:id="rId3"/>
              </a:rPr>
              <a:t>https://www.sciencedirect.com/science/article/abs/pii/S0020025519308588</a:t>
            </a:r>
            <a:r>
              <a:rPr lang="en-US" dirty="0"/>
              <a:t> </a:t>
            </a:r>
          </a:p>
        </p:txBody>
      </p:sp>
    </p:spTree>
    <p:extLst>
      <p:ext uri="{BB962C8B-B14F-4D97-AF65-F5344CB8AC3E}">
        <p14:creationId xmlns:p14="http://schemas.microsoft.com/office/powerpoint/2010/main" val="3762661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a:xfrm>
            <a:off x="913795" y="179070"/>
            <a:ext cx="10353762" cy="1257300"/>
          </a:xfrm>
        </p:spPr>
        <p:txBody>
          <a:bodyPr>
            <a:normAutofit/>
          </a:bodyPr>
          <a:lstStyle/>
          <a:p>
            <a:r>
              <a:rPr lang="en-US" dirty="0" err="1"/>
              <a:t>spaCy</a:t>
            </a:r>
            <a:r>
              <a:rPr lang="en-US" dirty="0"/>
              <a:t> Keyword Extraction</a:t>
            </a:r>
          </a:p>
        </p:txBody>
      </p:sp>
      <p:sp>
        <p:nvSpPr>
          <p:cNvPr id="5" name="Content Placeholder 4">
            <a:extLst>
              <a:ext uri="{FF2B5EF4-FFF2-40B4-BE49-F238E27FC236}">
                <a16:creationId xmlns:a16="http://schemas.microsoft.com/office/drawing/2014/main" id="{25F52A17-873C-4980-A4BD-2B9703BCFD6A}"/>
              </a:ext>
            </a:extLst>
          </p:cNvPr>
          <p:cNvSpPr>
            <a:spLocks noGrp="1"/>
          </p:cNvSpPr>
          <p:nvPr>
            <p:ph idx="1"/>
          </p:nvPr>
        </p:nvSpPr>
        <p:spPr/>
        <p:txBody>
          <a:bodyPr/>
          <a:lstStyle/>
          <a:p>
            <a:endParaRPr lang="en-US"/>
          </a:p>
        </p:txBody>
      </p:sp>
      <p:graphicFrame>
        <p:nvGraphicFramePr>
          <p:cNvPr id="8" name="Table 5">
            <a:extLst>
              <a:ext uri="{FF2B5EF4-FFF2-40B4-BE49-F238E27FC236}">
                <a16:creationId xmlns:a16="http://schemas.microsoft.com/office/drawing/2014/main" id="{E81D9565-D9B4-436F-B589-28D06E787957}"/>
              </a:ext>
            </a:extLst>
          </p:cNvPr>
          <p:cNvGraphicFramePr>
            <a:graphicFrameLocks/>
          </p:cNvGraphicFramePr>
          <p:nvPr>
            <p:extLst>
              <p:ext uri="{D42A27DB-BD31-4B8C-83A1-F6EECF244321}">
                <p14:modId xmlns:p14="http://schemas.microsoft.com/office/powerpoint/2010/main" val="2583642603"/>
              </p:ext>
            </p:extLst>
          </p:nvPr>
        </p:nvGraphicFramePr>
        <p:xfrm>
          <a:off x="303334" y="1428750"/>
          <a:ext cx="11574684" cy="5250180"/>
        </p:xfrm>
        <a:graphic>
          <a:graphicData uri="http://schemas.openxmlformats.org/drawingml/2006/table">
            <a:tbl>
              <a:tblPr firstRow="1" bandRow="1">
                <a:tableStyleId>{5C22544A-7EE6-4342-B048-85BDC9FD1C3A}</a:tableStyleId>
              </a:tblPr>
              <a:tblGrid>
                <a:gridCol w="3858228">
                  <a:extLst>
                    <a:ext uri="{9D8B030D-6E8A-4147-A177-3AD203B41FA5}">
                      <a16:colId xmlns:a16="http://schemas.microsoft.com/office/drawing/2014/main" val="294783364"/>
                    </a:ext>
                  </a:extLst>
                </a:gridCol>
                <a:gridCol w="3858228">
                  <a:extLst>
                    <a:ext uri="{9D8B030D-6E8A-4147-A177-3AD203B41FA5}">
                      <a16:colId xmlns:a16="http://schemas.microsoft.com/office/drawing/2014/main" val="169527741"/>
                    </a:ext>
                  </a:extLst>
                </a:gridCol>
                <a:gridCol w="3858228">
                  <a:extLst>
                    <a:ext uri="{9D8B030D-6E8A-4147-A177-3AD203B41FA5}">
                      <a16:colId xmlns:a16="http://schemas.microsoft.com/office/drawing/2014/main" val="3047033503"/>
                    </a:ext>
                  </a:extLst>
                </a:gridCol>
              </a:tblGrid>
              <a:tr h="370840">
                <a:tc>
                  <a:txBody>
                    <a:bodyPr/>
                    <a:lstStyle/>
                    <a:p>
                      <a:r>
                        <a:rPr lang="en-US" sz="1400" dirty="0"/>
                        <a:t>Description</a:t>
                      </a:r>
                    </a:p>
                  </a:txBody>
                  <a:tcPr/>
                </a:tc>
                <a:tc>
                  <a:txBody>
                    <a:bodyPr/>
                    <a:lstStyle/>
                    <a:p>
                      <a:r>
                        <a:rPr lang="en-US" sz="1400" dirty="0"/>
                        <a:t>Reviews</a:t>
                      </a:r>
                    </a:p>
                  </a:txBody>
                  <a:tcPr/>
                </a:tc>
                <a:tc>
                  <a:txBody>
                    <a:bodyPr/>
                    <a:lstStyle/>
                    <a:p>
                      <a:r>
                        <a:rPr lang="en-US" sz="1400" dirty="0"/>
                        <a:t>Tags</a:t>
                      </a:r>
                    </a:p>
                  </a:txBody>
                  <a:tcPr/>
                </a:tc>
                <a:extLst>
                  <a:ext uri="{0D108BD9-81ED-4DB2-BD59-A6C34878D82A}">
                    <a16:rowId xmlns:a16="http://schemas.microsoft.com/office/drawing/2014/main" val="1682490088"/>
                  </a:ext>
                </a:extLst>
              </a:tr>
              <a:tr h="370840">
                <a:tc>
                  <a:txBody>
                    <a:bodyPr/>
                    <a:lstStyle/>
                    <a:p>
                      <a:pPr algn="l" fontAlgn="ctr"/>
                      <a:r>
                        <a:rPr lang="en-US" sz="1400" b="0" i="0" u="none" strike="noStrike">
                          <a:solidFill>
                            <a:schemeClr val="bg1"/>
                          </a:solidFill>
                          <a:effectLst/>
                          <a:latin typeface="Arial" panose="020B0604020202020204" pitchFamily="34" charset="0"/>
                        </a:rPr>
                        <a:t>new uniforms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desktop game</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indie adventure free play</a:t>
                      </a:r>
                    </a:p>
                  </a:txBody>
                  <a:tcPr marL="7620" marR="7620" marT="7620" marB="0" anchor="ctr"/>
                </a:tc>
                <a:extLst>
                  <a:ext uri="{0D108BD9-81ED-4DB2-BD59-A6C34878D82A}">
                    <a16:rowId xmlns:a16="http://schemas.microsoft.com/office/drawing/2014/main" val="2024494241"/>
                  </a:ext>
                </a:extLst>
              </a:tr>
              <a:tr h="370840">
                <a:tc>
                  <a:txBody>
                    <a:bodyPr/>
                    <a:lstStyle/>
                    <a:p>
                      <a:pPr algn="l" fontAlgn="ctr"/>
                      <a:r>
                        <a:rPr lang="en-US" sz="1400" b="0" i="0" u="none" strike="noStrike">
                          <a:solidFill>
                            <a:schemeClr val="bg1"/>
                          </a:solidFill>
                          <a:effectLst/>
                          <a:latin typeface="Arial" panose="020B0604020202020204" pitchFamily="34" charset="0"/>
                        </a:rPr>
                        <a:t>many meeple</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4 episodes game</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indie early access adventure fps fantasy great soundtrack shooter firstperson</a:t>
                      </a:r>
                    </a:p>
                  </a:txBody>
                  <a:tcPr marL="7620" marR="7620" marT="7620" marB="0" anchor="ctr"/>
                </a:tc>
                <a:extLst>
                  <a:ext uri="{0D108BD9-81ED-4DB2-BD59-A6C34878D82A}">
                    <a16:rowId xmlns:a16="http://schemas.microsoft.com/office/drawing/2014/main" val="3194039867"/>
                  </a:ext>
                </a:extLst>
              </a:tr>
              <a:tr h="370840">
                <a:tc>
                  <a:txBody>
                    <a:bodyPr/>
                    <a:lstStyle/>
                    <a:p>
                      <a:pPr algn="l" fontAlgn="ctr"/>
                      <a:r>
                        <a:rPr lang="en-US" sz="1400" b="0" i="0" u="none" strike="noStrike">
                          <a:solidFill>
                            <a:schemeClr val="bg1"/>
                          </a:solidFill>
                          <a:effectLst/>
                          <a:latin typeface="Arial" panose="020B0604020202020204" pitchFamily="34" charset="0"/>
                        </a:rPr>
                        <a:t>whole family</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wasok simple first gradually levels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realistic cinematic abstract action indie singleplayer comedy multiplayer online coop local multiplayer</a:t>
                      </a:r>
                    </a:p>
                  </a:txBody>
                  <a:tcPr marL="7620" marR="7620" marT="7620" marB="0" anchor="ctr"/>
                </a:tc>
                <a:extLst>
                  <a:ext uri="{0D108BD9-81ED-4DB2-BD59-A6C34878D82A}">
                    <a16:rowId xmlns:a16="http://schemas.microsoft.com/office/drawing/2014/main" val="2825502367"/>
                  </a:ext>
                </a:extLst>
              </a:tr>
              <a:tr h="370840">
                <a:tc>
                  <a:txBody>
                    <a:bodyPr/>
                    <a:lstStyle/>
                    <a:p>
                      <a:pPr algn="l" fontAlgn="ctr"/>
                      <a:r>
                        <a:rPr lang="en-US" sz="1400" b="0" i="0" u="none" strike="noStrike">
                          <a:solidFill>
                            <a:schemeClr val="bg1"/>
                          </a:solidFill>
                          <a:effectLst/>
                          <a:latin typeface="Arial" panose="020B0604020202020204" pitchFamily="34" charset="0"/>
                        </a:rPr>
                        <a:t>annoying questions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developers platformers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dark pve procedural generation singleplayer strategy simulation action shooter fps d firstperson</a:t>
                      </a:r>
                    </a:p>
                  </a:txBody>
                  <a:tcPr marL="7620" marR="7620" marT="7620" marB="0" anchor="ctr"/>
                </a:tc>
                <a:extLst>
                  <a:ext uri="{0D108BD9-81ED-4DB2-BD59-A6C34878D82A}">
                    <a16:rowId xmlns:a16="http://schemas.microsoft.com/office/drawing/2014/main" val="3466067066"/>
                  </a:ext>
                </a:extLst>
              </a:tr>
              <a:tr h="370840">
                <a:tc>
                  <a:txBody>
                    <a:bodyPr/>
                    <a:lstStyle/>
                    <a:p>
                      <a:pPr algn="l" fontAlgn="ctr"/>
                      <a:r>
                        <a:rPr lang="en-US" sz="1400" b="0" i="0" u="none" strike="noStrike">
                          <a:solidFill>
                            <a:schemeClr val="bg1"/>
                          </a:solidFill>
                          <a:effectLst/>
                          <a:latin typeface="Arial" panose="020B0604020202020204" pitchFamily="34" charset="0"/>
                        </a:rPr>
                        <a:t>eldora speedway volusia</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higher speeds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pixel graphics retro adventure rpg arcade</a:t>
                      </a:r>
                    </a:p>
                  </a:txBody>
                  <a:tcPr marL="7620" marR="7620" marT="7620" marB="0" anchor="ctr"/>
                </a:tc>
                <a:extLst>
                  <a:ext uri="{0D108BD9-81ED-4DB2-BD59-A6C34878D82A}">
                    <a16:rowId xmlns:a16="http://schemas.microsoft.com/office/drawing/2014/main" val="3582248787"/>
                  </a:ext>
                </a:extLst>
              </a:tr>
              <a:tr h="370840">
                <a:tc>
                  <a:txBody>
                    <a:bodyPr/>
                    <a:lstStyle/>
                    <a:p>
                      <a:pPr algn="l" fontAlgn="ctr"/>
                      <a:r>
                        <a:rPr lang="en-US" sz="1400" b="0" i="0" u="none" strike="noStrike">
                          <a:solidFill>
                            <a:schemeClr val="bg1"/>
                          </a:solidFill>
                          <a:effectLst/>
                          <a:latin typeface="Arial" panose="020B0604020202020204" pitchFamily="34" charset="0"/>
                        </a:rPr>
                        <a:t>pretty easygoing sleeping customers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handle cards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indie adventure dark puzzle singleplayer action great soundtrack atmospheric platformer story rich puzzleplatformer d mystery runner dystopian scifi side scroller</a:t>
                      </a:r>
                    </a:p>
                  </a:txBody>
                  <a:tcPr marL="7620" marR="7620" marT="7620" marB="0" anchor="ctr"/>
                </a:tc>
                <a:extLst>
                  <a:ext uri="{0D108BD9-81ED-4DB2-BD59-A6C34878D82A}">
                    <a16:rowId xmlns:a16="http://schemas.microsoft.com/office/drawing/2014/main" val="4203162785"/>
                  </a:ext>
                </a:extLst>
              </a:tr>
              <a:tr h="370840">
                <a:tc>
                  <a:txBody>
                    <a:bodyPr/>
                    <a:lstStyle/>
                    <a:p>
                      <a:pPr algn="l" fontAlgn="ctr"/>
                      <a:r>
                        <a:rPr lang="en-US" sz="1400" b="0" i="0" u="none" strike="noStrike">
                          <a:solidFill>
                            <a:schemeClr val="bg1"/>
                          </a:solidFill>
                          <a:effectLst/>
                          <a:latin typeface="Arial" panose="020B0604020202020204" pitchFamily="34" charset="0"/>
                        </a:rPr>
                        <a:t>bacon</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fine stages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funny great soundtrack platformer retro</a:t>
                      </a:r>
                    </a:p>
                  </a:txBody>
                  <a:tcPr marL="7620" marR="7620" marT="7620" marB="0" anchor="ctr"/>
                </a:tc>
                <a:extLst>
                  <a:ext uri="{0D108BD9-81ED-4DB2-BD59-A6C34878D82A}">
                    <a16:rowId xmlns:a16="http://schemas.microsoft.com/office/drawing/2014/main" val="2726009718"/>
                  </a:ext>
                </a:extLst>
              </a:tr>
              <a:tr h="370840">
                <a:tc>
                  <a:txBody>
                    <a:bodyPr/>
                    <a:lstStyle/>
                    <a:p>
                      <a:pPr algn="l" fontAlgn="ctr"/>
                      <a:r>
                        <a:rPr lang="en-US" sz="1400" b="0" i="0" u="none" strike="noStrike">
                          <a:solidFill>
                            <a:schemeClr val="bg1"/>
                          </a:solidFill>
                          <a:effectLst/>
                          <a:latin typeface="Arial" panose="020B0604020202020204" pitchFamily="34" charset="0"/>
                        </a:rPr>
                        <a:t>10 experienceplayers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funky colour boke</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gore third person</a:t>
                      </a:r>
                    </a:p>
                  </a:txBody>
                  <a:tcPr marL="7620" marR="7620" marT="7620" marB="0" anchor="ctr"/>
                </a:tc>
                <a:extLst>
                  <a:ext uri="{0D108BD9-81ED-4DB2-BD59-A6C34878D82A}">
                    <a16:rowId xmlns:a16="http://schemas.microsoft.com/office/drawing/2014/main" val="4037005975"/>
                  </a:ext>
                </a:extLst>
              </a:tr>
              <a:tr h="370840">
                <a:tc>
                  <a:txBody>
                    <a:bodyPr/>
                    <a:lstStyle/>
                    <a:p>
                      <a:pPr algn="l" fontAlgn="ctr"/>
                      <a:r>
                        <a:rPr lang="en-US" sz="1400" b="0" i="0" u="none" strike="noStrike">
                          <a:solidFill>
                            <a:schemeClr val="bg1"/>
                          </a:solidFill>
                          <a:effectLst/>
                          <a:latin typeface="Arial" panose="020B0604020202020204" pitchFamily="34" charset="0"/>
                        </a:rPr>
                        <a:t>142x142</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stanier class 5 congrats</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flight procedural generation parkour exploration third person</a:t>
                      </a:r>
                    </a:p>
                  </a:txBody>
                  <a:tcPr marL="7620" marR="7620" marT="7620" marB="0" anchor="ctr"/>
                </a:tc>
                <a:extLst>
                  <a:ext uri="{0D108BD9-81ED-4DB2-BD59-A6C34878D82A}">
                    <a16:rowId xmlns:a16="http://schemas.microsoft.com/office/drawing/2014/main" val="3986611565"/>
                  </a:ext>
                </a:extLst>
              </a:tr>
              <a:tr h="370840">
                <a:tc>
                  <a:txBody>
                    <a:bodyPr/>
                    <a:lstStyle/>
                    <a:p>
                      <a:pPr algn="l" fontAlgn="ctr"/>
                      <a:r>
                        <a:rPr lang="en-US" sz="1400" b="0" i="0" u="none" strike="noStrike">
                          <a:solidFill>
                            <a:schemeClr val="bg1"/>
                          </a:solidFill>
                          <a:effectLst/>
                          <a:latin typeface="Arial" panose="020B0604020202020204" pitchFamily="34" charset="0"/>
                        </a:rPr>
                        <a:t>four</a:t>
                      </a:r>
                    </a:p>
                  </a:txBody>
                  <a:tcPr marL="7620" marR="7620" marT="7620" marB="0" anchor="ctr"/>
                </a:tc>
                <a:tc>
                  <a:txBody>
                    <a:bodyPr/>
                    <a:lstStyle/>
                    <a:p>
                      <a:pPr algn="l" fontAlgn="ctr"/>
                      <a:r>
                        <a:rPr lang="en-US" sz="1400" b="0" i="0" u="none" strike="noStrike">
                          <a:solidFill>
                            <a:schemeClr val="bg1"/>
                          </a:solidFill>
                          <a:effectLst/>
                          <a:latin typeface="Arial" panose="020B0604020202020204" pitchFamily="34" charset="0"/>
                        </a:rPr>
                        <a:t>censoring</a:t>
                      </a:r>
                    </a:p>
                  </a:txBody>
                  <a:tcPr marL="7620" marR="7620" marT="7620" marB="0" anchor="ctr"/>
                </a:tc>
                <a:tc>
                  <a:txBody>
                    <a:bodyPr/>
                    <a:lstStyle/>
                    <a:p>
                      <a:pPr algn="l" fontAlgn="ctr"/>
                      <a:r>
                        <a:rPr lang="en-US" sz="1400" b="0" i="0" u="none" strike="noStrike" dirty="0">
                          <a:solidFill>
                            <a:schemeClr val="bg1"/>
                          </a:solidFill>
                          <a:effectLst/>
                          <a:latin typeface="Arial" panose="020B0604020202020204" pitchFamily="34" charset="0"/>
                        </a:rPr>
                        <a:t>medieval</a:t>
                      </a:r>
                    </a:p>
                  </a:txBody>
                  <a:tcPr marL="7620" marR="7620" marT="7620" marB="0" anchor="ctr"/>
                </a:tc>
                <a:extLst>
                  <a:ext uri="{0D108BD9-81ED-4DB2-BD59-A6C34878D82A}">
                    <a16:rowId xmlns:a16="http://schemas.microsoft.com/office/drawing/2014/main" val="743421980"/>
                  </a:ext>
                </a:extLst>
              </a:tr>
            </a:tbl>
          </a:graphicData>
        </a:graphic>
      </p:graphicFrame>
    </p:spTree>
    <p:extLst>
      <p:ext uri="{BB962C8B-B14F-4D97-AF65-F5344CB8AC3E}">
        <p14:creationId xmlns:p14="http://schemas.microsoft.com/office/powerpoint/2010/main" val="4141524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a:xfrm>
            <a:off x="913795" y="0"/>
            <a:ext cx="10353762" cy="1257300"/>
          </a:xfrm>
        </p:spPr>
        <p:txBody>
          <a:bodyPr>
            <a:normAutofit/>
          </a:bodyPr>
          <a:lstStyle/>
          <a:p>
            <a:r>
              <a:rPr lang="en-US" dirty="0" err="1"/>
              <a:t>spaCy</a:t>
            </a:r>
            <a:r>
              <a:rPr lang="en-US" dirty="0"/>
              <a:t> Keyword Extraction – Pre-COVID</a:t>
            </a:r>
          </a:p>
        </p:txBody>
      </p:sp>
      <p:sp>
        <p:nvSpPr>
          <p:cNvPr id="5" name="Content Placeholder 4">
            <a:extLst>
              <a:ext uri="{FF2B5EF4-FFF2-40B4-BE49-F238E27FC236}">
                <a16:creationId xmlns:a16="http://schemas.microsoft.com/office/drawing/2014/main" id="{25F52A17-873C-4980-A4BD-2B9703BCFD6A}"/>
              </a:ext>
            </a:extLst>
          </p:cNvPr>
          <p:cNvSpPr>
            <a:spLocks noGrp="1"/>
          </p:cNvSpPr>
          <p:nvPr>
            <p:ph idx="1"/>
          </p:nvPr>
        </p:nvSpPr>
        <p:spPr/>
        <p:txBody>
          <a:bodyPr/>
          <a:lstStyle/>
          <a:p>
            <a:endParaRPr lang="en-US"/>
          </a:p>
        </p:txBody>
      </p:sp>
      <p:graphicFrame>
        <p:nvGraphicFramePr>
          <p:cNvPr id="8" name="Table 5">
            <a:extLst>
              <a:ext uri="{FF2B5EF4-FFF2-40B4-BE49-F238E27FC236}">
                <a16:creationId xmlns:a16="http://schemas.microsoft.com/office/drawing/2014/main" id="{E81D9565-D9B4-436F-B589-28D06E787957}"/>
              </a:ext>
            </a:extLst>
          </p:cNvPr>
          <p:cNvGraphicFramePr>
            <a:graphicFrameLocks/>
          </p:cNvGraphicFramePr>
          <p:nvPr>
            <p:extLst>
              <p:ext uri="{D42A27DB-BD31-4B8C-83A1-F6EECF244321}">
                <p14:modId xmlns:p14="http://schemas.microsoft.com/office/powerpoint/2010/main" val="1153081197"/>
              </p:ext>
            </p:extLst>
          </p:nvPr>
        </p:nvGraphicFramePr>
        <p:xfrm>
          <a:off x="303334" y="1066801"/>
          <a:ext cx="11574684" cy="4826000"/>
        </p:xfrm>
        <a:graphic>
          <a:graphicData uri="http://schemas.openxmlformats.org/drawingml/2006/table">
            <a:tbl>
              <a:tblPr firstRow="1" bandRow="1">
                <a:tableStyleId>{5C22544A-7EE6-4342-B048-85BDC9FD1C3A}</a:tableStyleId>
              </a:tblPr>
              <a:tblGrid>
                <a:gridCol w="3858228">
                  <a:extLst>
                    <a:ext uri="{9D8B030D-6E8A-4147-A177-3AD203B41FA5}">
                      <a16:colId xmlns:a16="http://schemas.microsoft.com/office/drawing/2014/main" val="294783364"/>
                    </a:ext>
                  </a:extLst>
                </a:gridCol>
                <a:gridCol w="3858228">
                  <a:extLst>
                    <a:ext uri="{9D8B030D-6E8A-4147-A177-3AD203B41FA5}">
                      <a16:colId xmlns:a16="http://schemas.microsoft.com/office/drawing/2014/main" val="169527741"/>
                    </a:ext>
                  </a:extLst>
                </a:gridCol>
                <a:gridCol w="3858228">
                  <a:extLst>
                    <a:ext uri="{9D8B030D-6E8A-4147-A177-3AD203B41FA5}">
                      <a16:colId xmlns:a16="http://schemas.microsoft.com/office/drawing/2014/main" val="3047033503"/>
                    </a:ext>
                  </a:extLst>
                </a:gridCol>
              </a:tblGrid>
              <a:tr h="370840">
                <a:tc>
                  <a:txBody>
                    <a:bodyPr/>
                    <a:lstStyle/>
                    <a:p>
                      <a:r>
                        <a:rPr lang="en-US" sz="1400" dirty="0"/>
                        <a:t>Description</a:t>
                      </a:r>
                    </a:p>
                  </a:txBody>
                  <a:tcPr/>
                </a:tc>
                <a:tc>
                  <a:txBody>
                    <a:bodyPr/>
                    <a:lstStyle/>
                    <a:p>
                      <a:r>
                        <a:rPr lang="en-US" sz="1400" dirty="0"/>
                        <a:t>Reviews</a:t>
                      </a:r>
                    </a:p>
                  </a:txBody>
                  <a:tcPr/>
                </a:tc>
                <a:tc>
                  <a:txBody>
                    <a:bodyPr/>
                    <a:lstStyle/>
                    <a:p>
                      <a:r>
                        <a:rPr lang="en-US" sz="1400" dirty="0"/>
                        <a:t>Tags</a:t>
                      </a:r>
                    </a:p>
                  </a:txBody>
                  <a:tcPr/>
                </a:tc>
                <a:extLst>
                  <a:ext uri="{0D108BD9-81ED-4DB2-BD59-A6C34878D82A}">
                    <a16:rowId xmlns:a16="http://schemas.microsoft.com/office/drawing/2014/main" val="1682490088"/>
                  </a:ext>
                </a:extLst>
              </a:tr>
              <a:tr h="370840">
                <a:tc>
                  <a:txBody>
                    <a:bodyPr/>
                    <a:lstStyle/>
                    <a:p>
                      <a:pPr algn="l" fontAlgn="ctr"/>
                      <a:r>
                        <a:rPr lang="en-US" sz="1600" b="0" i="0" u="none" strike="noStrike">
                          <a:solidFill>
                            <a:schemeClr val="bg1"/>
                          </a:solidFill>
                          <a:effectLst/>
                          <a:latin typeface="Arial" panose="020B0604020202020204" pitchFamily="34" charset="0"/>
                        </a:rPr>
                        <a:t>good luck marinefeatures old school shooter action autoheal</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dlcawesome game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indie strategy rpg</a:t>
                      </a:r>
                    </a:p>
                  </a:txBody>
                  <a:tcPr marL="7620" marR="7620" marT="7620" marB="0" anchor="ctr"/>
                </a:tc>
                <a:extLst>
                  <a:ext uri="{0D108BD9-81ED-4DB2-BD59-A6C34878D82A}">
                    <a16:rowId xmlns:a16="http://schemas.microsoft.com/office/drawing/2014/main" val="2024494241"/>
                  </a:ext>
                </a:extLst>
              </a:tr>
              <a:tr h="370840">
                <a:tc>
                  <a:txBody>
                    <a:bodyPr/>
                    <a:lstStyle/>
                    <a:p>
                      <a:pPr algn="l" fontAlgn="ctr"/>
                      <a:r>
                        <a:rPr lang="en-US" sz="1600" b="0" i="0" u="none" strike="noStrike">
                          <a:solidFill>
                            <a:schemeClr val="bg1"/>
                          </a:solidFill>
                          <a:effectLst/>
                          <a:latin typeface="Arial" panose="020B0604020202020204" pitchFamily="34" charset="0"/>
                        </a:rPr>
                        <a:t>activatable items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really excellent coaching strategy simulation endeavour game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casual</a:t>
                      </a:r>
                    </a:p>
                  </a:txBody>
                  <a:tcPr marL="7620" marR="7620" marT="7620" marB="0" anchor="ctr"/>
                </a:tc>
                <a:extLst>
                  <a:ext uri="{0D108BD9-81ED-4DB2-BD59-A6C34878D82A}">
                    <a16:rowId xmlns:a16="http://schemas.microsoft.com/office/drawing/2014/main" val="3194039867"/>
                  </a:ext>
                </a:extLst>
              </a:tr>
              <a:tr h="370840">
                <a:tc>
                  <a:txBody>
                    <a:bodyPr/>
                    <a:lstStyle/>
                    <a:p>
                      <a:pPr algn="l" fontAlgn="ctr"/>
                      <a:r>
                        <a:rPr lang="en-US" sz="1600" b="0" i="0" u="none" strike="noStrike">
                          <a:solidFill>
                            <a:schemeClr val="bg1"/>
                          </a:solidFill>
                          <a:effectLst/>
                          <a:latin typeface="Arial" panose="020B0604020202020204" pitchFamily="34" charset="0"/>
                        </a:rPr>
                        <a:t>combat themresources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bit three initial characters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partybased rpg casual simulation strategy rpg</a:t>
                      </a:r>
                    </a:p>
                  </a:txBody>
                  <a:tcPr marL="7620" marR="7620" marT="7620" marB="0" anchor="ctr"/>
                </a:tc>
                <a:extLst>
                  <a:ext uri="{0D108BD9-81ED-4DB2-BD59-A6C34878D82A}">
                    <a16:rowId xmlns:a16="http://schemas.microsoft.com/office/drawing/2014/main" val="2825502367"/>
                  </a:ext>
                </a:extLst>
              </a:tr>
              <a:tr h="370840">
                <a:tc>
                  <a:txBody>
                    <a:bodyPr/>
                    <a:lstStyle/>
                    <a:p>
                      <a:pPr algn="l" fontAlgn="ctr"/>
                      <a:r>
                        <a:rPr lang="en-US" sz="1600" b="0" i="0" u="none" strike="noStrike">
                          <a:solidFill>
                            <a:schemeClr val="bg1"/>
                          </a:solidFill>
                          <a:effectLst/>
                          <a:latin typeface="Arial" panose="020B0604020202020204" pitchFamily="34" charset="0"/>
                        </a:rPr>
                        <a:t>naked girls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better imho crescendo</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horror</a:t>
                      </a:r>
                    </a:p>
                  </a:txBody>
                  <a:tcPr marL="7620" marR="7620" marT="7620" marB="0" anchor="ctr"/>
                </a:tc>
                <a:extLst>
                  <a:ext uri="{0D108BD9-81ED-4DB2-BD59-A6C34878D82A}">
                    <a16:rowId xmlns:a16="http://schemas.microsoft.com/office/drawing/2014/main" val="3466067066"/>
                  </a:ext>
                </a:extLst>
              </a:tr>
              <a:tr h="370840">
                <a:tc>
                  <a:txBody>
                    <a:bodyPr/>
                    <a:lstStyle/>
                    <a:p>
                      <a:pPr algn="l" fontAlgn="ctr"/>
                      <a:r>
                        <a:rPr lang="en-US" sz="1600" b="0" i="0" u="none" strike="noStrike">
                          <a:solidFill>
                            <a:schemeClr val="bg1"/>
                          </a:solidFill>
                          <a:effectLst/>
                          <a:latin typeface="Arial" panose="020B0604020202020204" pitchFamily="34" charset="0"/>
                        </a:rPr>
                        <a:t>realtimecustom soundtrack</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middle instead old working side pieces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casual strategy simulation</a:t>
                      </a:r>
                    </a:p>
                  </a:txBody>
                  <a:tcPr marL="7620" marR="7620" marT="7620" marB="0" anchor="ctr"/>
                </a:tc>
                <a:extLst>
                  <a:ext uri="{0D108BD9-81ED-4DB2-BD59-A6C34878D82A}">
                    <a16:rowId xmlns:a16="http://schemas.microsoft.com/office/drawing/2014/main" val="3582248787"/>
                  </a:ext>
                </a:extLst>
              </a:tr>
              <a:tr h="370840">
                <a:tc>
                  <a:txBody>
                    <a:bodyPr/>
                    <a:lstStyle/>
                    <a:p>
                      <a:pPr algn="l" fontAlgn="ctr"/>
                      <a:r>
                        <a:rPr lang="en-US" sz="1600" b="0" i="0" u="none" strike="noStrike">
                          <a:solidFill>
                            <a:schemeClr val="bg1"/>
                          </a:solidFill>
                          <a:effectLst/>
                          <a:latin typeface="Arial" panose="020B0604020202020204" pitchFamily="34" charset="0"/>
                        </a:rPr>
                        <a:t>neutral care application</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stuff</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vr adventure nudity visual novel anime casual indie strategy simulation</a:t>
                      </a:r>
                    </a:p>
                  </a:txBody>
                  <a:tcPr marL="7620" marR="7620" marT="7620" marB="0" anchor="ctr"/>
                </a:tc>
                <a:extLst>
                  <a:ext uri="{0D108BD9-81ED-4DB2-BD59-A6C34878D82A}">
                    <a16:rowId xmlns:a16="http://schemas.microsoft.com/office/drawing/2014/main" val="4203162785"/>
                  </a:ext>
                </a:extLst>
              </a:tr>
              <a:tr h="370840">
                <a:tc>
                  <a:txBody>
                    <a:bodyPr/>
                    <a:lstStyle/>
                    <a:p>
                      <a:pPr algn="l" fontAlgn="ctr"/>
                      <a:r>
                        <a:rPr lang="en-US" sz="1600" b="0" i="0" u="none" strike="noStrike">
                          <a:solidFill>
                            <a:schemeClr val="bg1"/>
                          </a:solidFill>
                          <a:effectLst/>
                          <a:latin typeface="Arial" panose="020B0604020202020204" pitchFamily="34" charset="0"/>
                        </a:rPr>
                        <a:t>career vigilante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appealing looks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shooter survival casual hidden object adventure</a:t>
                      </a:r>
                    </a:p>
                  </a:txBody>
                  <a:tcPr marL="7620" marR="7620" marT="7620" marB="0" anchor="ctr"/>
                </a:tc>
                <a:extLst>
                  <a:ext uri="{0D108BD9-81ED-4DB2-BD59-A6C34878D82A}">
                    <a16:rowId xmlns:a16="http://schemas.microsoft.com/office/drawing/2014/main" val="2726009718"/>
                  </a:ext>
                </a:extLst>
              </a:tr>
              <a:tr h="370840">
                <a:tc>
                  <a:txBody>
                    <a:bodyPr/>
                    <a:lstStyle/>
                    <a:p>
                      <a:pPr algn="l" fontAlgn="ctr"/>
                      <a:r>
                        <a:rPr lang="en-US" sz="1600" b="0" i="0" u="none" strike="noStrike">
                          <a:solidFill>
                            <a:schemeClr val="bg1"/>
                          </a:solidFill>
                          <a:effectLst/>
                          <a:latin typeface="Arial" panose="020B0604020202020204" pitchFamily="34" charset="0"/>
                        </a:rPr>
                        <a:t>valerie cosplayed by「</a:t>
                      </a:r>
                      <a:r>
                        <a:rPr lang="ja-JP" altLang="en-US" sz="1600" b="0" i="0" u="none" strike="noStrike">
                          <a:solidFill>
                            <a:schemeClr val="bg1"/>
                          </a:solidFill>
                          <a:effectLst/>
                          <a:latin typeface="Arial" panose="020B0604020202020204" pitchFamily="34" charset="0"/>
                        </a:rPr>
                        <a:t>星之迟迟」 </a:t>
                      </a:r>
                      <a:r>
                        <a:rPr lang="en-US" sz="1600" b="0" i="0" u="none" strike="noStrike">
                          <a:solidFill>
                            <a:schemeClr val="bg1"/>
                          </a:solidFill>
                          <a:effectLst/>
                          <a:latin typeface="Arial" panose="020B0604020202020204" pitchFamily="34" charset="0"/>
                        </a:rPr>
                        <a:t>holborn cosplayed by「</a:t>
                      </a:r>
                      <a:r>
                        <a:rPr lang="ja-JP" altLang="en-US" sz="1600" b="0" i="0" u="none" strike="noStrike">
                          <a:solidFill>
                            <a:schemeClr val="bg1"/>
                          </a:solidFill>
                          <a:effectLst/>
                          <a:latin typeface="Arial" panose="020B0604020202020204" pitchFamily="34" charset="0"/>
                        </a:rPr>
                        <a:t>沧霁桔梗」 </a:t>
                      </a:r>
                      <a:r>
                        <a:rPr lang="en-US" sz="1600" b="0" i="0" u="none" strike="noStrike">
                          <a:solidFill>
                            <a:schemeClr val="bg1"/>
                          </a:solidFill>
                          <a:effectLst/>
                          <a:latin typeface="Arial" panose="020B0604020202020204" pitchFamily="34" charset="0"/>
                        </a:rPr>
                        <a:t>annemarie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400 cars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linear singleplayer short actionadventure early access</a:t>
                      </a:r>
                    </a:p>
                  </a:txBody>
                  <a:tcPr marL="7620" marR="7620" marT="7620" marB="0" anchor="ctr"/>
                </a:tc>
                <a:extLst>
                  <a:ext uri="{0D108BD9-81ED-4DB2-BD59-A6C34878D82A}">
                    <a16:rowId xmlns:a16="http://schemas.microsoft.com/office/drawing/2014/main" val="4037005975"/>
                  </a:ext>
                </a:extLst>
              </a:tr>
              <a:tr h="370840">
                <a:tc>
                  <a:txBody>
                    <a:bodyPr/>
                    <a:lstStyle/>
                    <a:p>
                      <a:pPr algn="l" fontAlgn="ctr"/>
                      <a:r>
                        <a:rPr lang="en-US" sz="1600" b="0" i="0" u="none" strike="noStrike">
                          <a:solidFill>
                            <a:schemeClr val="bg1"/>
                          </a:solidFill>
                          <a:effectLst/>
                          <a:latin typeface="Arial" panose="020B0604020202020204" pitchFamily="34" charset="0"/>
                        </a:rPr>
                        <a:t>backpack</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kind thank youone advanced locos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wargame beautiful firstperson</a:t>
                      </a:r>
                    </a:p>
                  </a:txBody>
                  <a:tcPr marL="7620" marR="7620" marT="7620" marB="0" anchor="ctr"/>
                </a:tc>
                <a:extLst>
                  <a:ext uri="{0D108BD9-81ED-4DB2-BD59-A6C34878D82A}">
                    <a16:rowId xmlns:a16="http://schemas.microsoft.com/office/drawing/2014/main" val="3986611565"/>
                  </a:ext>
                </a:extLst>
              </a:tr>
              <a:tr h="370840">
                <a:tc>
                  <a:txBody>
                    <a:bodyPr/>
                    <a:lstStyle/>
                    <a:p>
                      <a:pPr algn="l" fontAlgn="ctr"/>
                      <a:r>
                        <a:rPr lang="en-US" sz="1600" b="0" i="0" u="none" strike="noStrike">
                          <a:solidFill>
                            <a:schemeClr val="bg1"/>
                          </a:solidFill>
                          <a:effectLst/>
                          <a:latin typeface="Arial" panose="020B0604020202020204" pitchFamily="34" charset="0"/>
                        </a:rPr>
                        <a:t>142x142</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blender</a:t>
                      </a:r>
                    </a:p>
                  </a:txBody>
                  <a:tcPr marL="7620" marR="7620" marT="7620" marB="0" anchor="ctr"/>
                </a:tc>
                <a:tc>
                  <a:txBody>
                    <a:bodyPr/>
                    <a:lstStyle/>
                    <a:p>
                      <a:pPr algn="l" fontAlgn="ctr"/>
                      <a:r>
                        <a:rPr lang="en-US" sz="1600" b="0" i="0" u="none" strike="noStrike" dirty="0">
                          <a:solidFill>
                            <a:schemeClr val="bg1"/>
                          </a:solidFill>
                          <a:effectLst/>
                          <a:latin typeface="Arial" panose="020B0604020202020204" pitchFamily="34" charset="0"/>
                        </a:rPr>
                        <a:t>indie </a:t>
                      </a:r>
                      <a:r>
                        <a:rPr lang="en-US" sz="1600" b="0" i="0" u="none" strike="noStrike" dirty="0" err="1">
                          <a:solidFill>
                            <a:schemeClr val="bg1"/>
                          </a:solidFill>
                          <a:effectLst/>
                          <a:latin typeface="Arial" panose="020B0604020202020204" pitchFamily="34" charset="0"/>
                        </a:rPr>
                        <a:t>lgbtq</a:t>
                      </a:r>
                      <a:endParaRPr lang="en-US" sz="1600" b="0" i="0" u="none" strike="noStrike" dirty="0">
                        <a:solidFill>
                          <a:schemeClr val="bg1"/>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743421980"/>
                  </a:ext>
                </a:extLst>
              </a:tr>
            </a:tbl>
          </a:graphicData>
        </a:graphic>
      </p:graphicFrame>
    </p:spTree>
    <p:extLst>
      <p:ext uri="{BB962C8B-B14F-4D97-AF65-F5344CB8AC3E}">
        <p14:creationId xmlns:p14="http://schemas.microsoft.com/office/powerpoint/2010/main" val="64214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E99-034C-48AF-9669-CDF8ECA160DA}"/>
              </a:ext>
            </a:extLst>
          </p:cNvPr>
          <p:cNvSpPr>
            <a:spLocks noGrp="1"/>
          </p:cNvSpPr>
          <p:nvPr>
            <p:ph type="title"/>
          </p:nvPr>
        </p:nvSpPr>
        <p:spPr>
          <a:xfrm>
            <a:off x="913795" y="0"/>
            <a:ext cx="10353762" cy="1257300"/>
          </a:xfrm>
        </p:spPr>
        <p:txBody>
          <a:bodyPr>
            <a:normAutofit/>
          </a:bodyPr>
          <a:lstStyle/>
          <a:p>
            <a:r>
              <a:rPr lang="en-US" dirty="0"/>
              <a:t>Spacy Keyword Extraction – COVID</a:t>
            </a:r>
          </a:p>
        </p:txBody>
      </p:sp>
      <p:sp>
        <p:nvSpPr>
          <p:cNvPr id="5" name="Content Placeholder 4">
            <a:extLst>
              <a:ext uri="{FF2B5EF4-FFF2-40B4-BE49-F238E27FC236}">
                <a16:creationId xmlns:a16="http://schemas.microsoft.com/office/drawing/2014/main" id="{25F52A17-873C-4980-A4BD-2B9703BCFD6A}"/>
              </a:ext>
            </a:extLst>
          </p:cNvPr>
          <p:cNvSpPr>
            <a:spLocks noGrp="1"/>
          </p:cNvSpPr>
          <p:nvPr>
            <p:ph idx="1"/>
          </p:nvPr>
        </p:nvSpPr>
        <p:spPr/>
        <p:txBody>
          <a:bodyPr/>
          <a:lstStyle/>
          <a:p>
            <a:endParaRPr lang="en-US"/>
          </a:p>
        </p:txBody>
      </p:sp>
      <p:graphicFrame>
        <p:nvGraphicFramePr>
          <p:cNvPr id="8" name="Table 5">
            <a:extLst>
              <a:ext uri="{FF2B5EF4-FFF2-40B4-BE49-F238E27FC236}">
                <a16:creationId xmlns:a16="http://schemas.microsoft.com/office/drawing/2014/main" id="{E81D9565-D9B4-436F-B589-28D06E787957}"/>
              </a:ext>
            </a:extLst>
          </p:cNvPr>
          <p:cNvGraphicFramePr>
            <a:graphicFrameLocks/>
          </p:cNvGraphicFramePr>
          <p:nvPr>
            <p:extLst>
              <p:ext uri="{D42A27DB-BD31-4B8C-83A1-F6EECF244321}">
                <p14:modId xmlns:p14="http://schemas.microsoft.com/office/powerpoint/2010/main" val="1383793363"/>
              </p:ext>
            </p:extLst>
          </p:nvPr>
        </p:nvGraphicFramePr>
        <p:xfrm>
          <a:off x="292955" y="1257300"/>
          <a:ext cx="11595441" cy="4328160"/>
        </p:xfrm>
        <a:graphic>
          <a:graphicData uri="http://schemas.openxmlformats.org/drawingml/2006/table">
            <a:tbl>
              <a:tblPr firstRow="1" bandRow="1">
                <a:tableStyleId>{5C22544A-7EE6-4342-B048-85BDC9FD1C3A}</a:tableStyleId>
              </a:tblPr>
              <a:tblGrid>
                <a:gridCol w="3865147">
                  <a:extLst>
                    <a:ext uri="{9D8B030D-6E8A-4147-A177-3AD203B41FA5}">
                      <a16:colId xmlns:a16="http://schemas.microsoft.com/office/drawing/2014/main" val="2037264020"/>
                    </a:ext>
                  </a:extLst>
                </a:gridCol>
                <a:gridCol w="3865147">
                  <a:extLst>
                    <a:ext uri="{9D8B030D-6E8A-4147-A177-3AD203B41FA5}">
                      <a16:colId xmlns:a16="http://schemas.microsoft.com/office/drawing/2014/main" val="169527741"/>
                    </a:ext>
                  </a:extLst>
                </a:gridCol>
                <a:gridCol w="3865147">
                  <a:extLst>
                    <a:ext uri="{9D8B030D-6E8A-4147-A177-3AD203B41FA5}">
                      <a16:colId xmlns:a16="http://schemas.microsoft.com/office/drawing/2014/main" val="3047033503"/>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Description</a:t>
                      </a:r>
                    </a:p>
                  </a:txBody>
                  <a:tcPr/>
                </a:tc>
                <a:tc>
                  <a:txBody>
                    <a:bodyPr/>
                    <a:lstStyle/>
                    <a:p>
                      <a:r>
                        <a:rPr lang="en-US" sz="1400" dirty="0"/>
                        <a:t>Reviews</a:t>
                      </a:r>
                    </a:p>
                  </a:txBody>
                  <a:tcPr/>
                </a:tc>
                <a:tc>
                  <a:txBody>
                    <a:bodyPr/>
                    <a:lstStyle/>
                    <a:p>
                      <a:r>
                        <a:rPr lang="en-US" sz="1400" dirty="0"/>
                        <a:t>Tags</a:t>
                      </a:r>
                    </a:p>
                  </a:txBody>
                  <a:tcPr/>
                </a:tc>
                <a:extLst>
                  <a:ext uri="{0D108BD9-81ED-4DB2-BD59-A6C34878D82A}">
                    <a16:rowId xmlns:a16="http://schemas.microsoft.com/office/drawing/2014/main" val="1682490088"/>
                  </a:ext>
                </a:extLst>
              </a:tr>
              <a:tr h="370840">
                <a:tc>
                  <a:txBody>
                    <a:bodyPr/>
                    <a:lstStyle/>
                    <a:p>
                      <a:pPr algn="l" fontAlgn="ctr"/>
                      <a:r>
                        <a:rPr lang="en-US" sz="1600" b="0" i="0" u="none" strike="noStrike">
                          <a:solidFill>
                            <a:schemeClr val="bg1"/>
                          </a:solidFill>
                          <a:effectLst/>
                          <a:latin typeface="Arial" panose="020B0604020202020204" pitchFamily="34" charset="0"/>
                        </a:rPr>
                        <a:t>fierce battles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world great game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rich coop multiplayer</a:t>
                      </a:r>
                    </a:p>
                  </a:txBody>
                  <a:tcPr marL="7620" marR="7620" marT="7620" marB="0" anchor="ctr"/>
                </a:tc>
                <a:extLst>
                  <a:ext uri="{0D108BD9-81ED-4DB2-BD59-A6C34878D82A}">
                    <a16:rowId xmlns:a16="http://schemas.microsoft.com/office/drawing/2014/main" val="2024494241"/>
                  </a:ext>
                </a:extLst>
              </a:tr>
              <a:tr h="370840">
                <a:tc>
                  <a:txBody>
                    <a:bodyPr/>
                    <a:lstStyle/>
                    <a:p>
                      <a:pPr algn="l" fontAlgn="ctr"/>
                      <a:r>
                        <a:rPr lang="en-US" sz="1600" b="0" i="0" u="none" strike="noStrike">
                          <a:solidFill>
                            <a:schemeClr val="bg1"/>
                          </a:solidFill>
                          <a:effectLst/>
                          <a:latin typeface="Arial" panose="020B0604020202020204" pitchFamily="34" charset="0"/>
                        </a:rPr>
                        <a:t>retro soundtrackwe’re mad herewelcome world strange fairy taleswe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solid foundation good game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female protagonist loot</a:t>
                      </a:r>
                    </a:p>
                  </a:txBody>
                  <a:tcPr marL="7620" marR="7620" marT="7620" marB="0" anchor="ctr"/>
                </a:tc>
                <a:extLst>
                  <a:ext uri="{0D108BD9-81ED-4DB2-BD59-A6C34878D82A}">
                    <a16:rowId xmlns:a16="http://schemas.microsoft.com/office/drawing/2014/main" val="3194039867"/>
                  </a:ext>
                </a:extLst>
              </a:tr>
              <a:tr h="370840">
                <a:tc>
                  <a:txBody>
                    <a:bodyPr/>
                    <a:lstStyle/>
                    <a:p>
                      <a:pPr algn="l" fontAlgn="ctr"/>
                      <a:r>
                        <a:rPr lang="en-US" sz="1600" b="0" i="0" u="none" strike="noStrike">
                          <a:solidFill>
                            <a:schemeClr val="bg1"/>
                          </a:solidFill>
                          <a:effectLst/>
                          <a:latin typeface="Arial" panose="020B0604020202020204" pitchFamily="34" charset="0"/>
                        </a:rPr>
                        <a:t>historically accurate orders battle</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good view</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gridbased movement adventure logic</a:t>
                      </a:r>
                    </a:p>
                  </a:txBody>
                  <a:tcPr marL="7620" marR="7620" marT="7620" marB="0" anchor="ctr"/>
                </a:tc>
                <a:extLst>
                  <a:ext uri="{0D108BD9-81ED-4DB2-BD59-A6C34878D82A}">
                    <a16:rowId xmlns:a16="http://schemas.microsoft.com/office/drawing/2014/main" val="2825502367"/>
                  </a:ext>
                </a:extLst>
              </a:tr>
              <a:tr h="370840">
                <a:tc>
                  <a:txBody>
                    <a:bodyPr/>
                    <a:lstStyle/>
                    <a:p>
                      <a:pPr algn="l" fontAlgn="ctr"/>
                      <a:r>
                        <a:rPr lang="en-US" sz="1600" b="0" i="0" u="none" strike="noStrike">
                          <a:solidFill>
                            <a:schemeClr val="bg1"/>
                          </a:solidFill>
                          <a:effectLst/>
                          <a:latin typeface="Arial" panose="020B0604020202020204" pitchFamily="34" charset="0"/>
                        </a:rPr>
                        <a:t>dozens hours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great graphics effects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open world</a:t>
                      </a:r>
                    </a:p>
                  </a:txBody>
                  <a:tcPr marL="7620" marR="7620" marT="7620" marB="0" anchor="ctr"/>
                </a:tc>
                <a:extLst>
                  <a:ext uri="{0D108BD9-81ED-4DB2-BD59-A6C34878D82A}">
                    <a16:rowId xmlns:a16="http://schemas.microsoft.com/office/drawing/2014/main" val="3466067066"/>
                  </a:ext>
                </a:extLst>
              </a:tr>
              <a:tr h="370840">
                <a:tc>
                  <a:txBody>
                    <a:bodyPr/>
                    <a:lstStyle/>
                    <a:p>
                      <a:pPr algn="l" fontAlgn="ctr"/>
                      <a:r>
                        <a:rPr lang="en-US" sz="1600" b="0" i="0" u="none" strike="noStrike">
                          <a:solidFill>
                            <a:schemeClr val="bg1"/>
                          </a:solidFill>
                          <a:effectLst/>
                          <a:latin typeface="Arial" panose="020B0604020202020204" pitchFamily="34" charset="0"/>
                        </a:rPr>
                        <a:t>old concept humorism</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recommended gpu memory requirements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puzzle jrpg anime</a:t>
                      </a:r>
                    </a:p>
                  </a:txBody>
                  <a:tcPr marL="7620" marR="7620" marT="7620" marB="0" anchor="ctr"/>
                </a:tc>
                <a:extLst>
                  <a:ext uri="{0D108BD9-81ED-4DB2-BD59-A6C34878D82A}">
                    <a16:rowId xmlns:a16="http://schemas.microsoft.com/office/drawing/2014/main" val="3582248787"/>
                  </a:ext>
                </a:extLst>
              </a:tr>
              <a:tr h="370840">
                <a:tc>
                  <a:txBody>
                    <a:bodyPr/>
                    <a:lstStyle/>
                    <a:p>
                      <a:pPr algn="l" fontAlgn="ctr"/>
                      <a:r>
                        <a:rPr lang="en-US" sz="1600" b="0" i="0" u="none" strike="noStrike">
                          <a:solidFill>
                            <a:schemeClr val="bg1"/>
                          </a:solidFill>
                          <a:effectLst/>
                          <a:latin typeface="Arial" panose="020B0604020202020204" pitchFamily="34" charset="0"/>
                        </a:rPr>
                        <a:t>five authentic special 50th anniversary liveries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crazy 3d</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dungeon crawler rpg</a:t>
                      </a:r>
                    </a:p>
                  </a:txBody>
                  <a:tcPr marL="7620" marR="7620" marT="7620" marB="0" anchor="ctr"/>
                </a:tc>
                <a:extLst>
                  <a:ext uri="{0D108BD9-81ED-4DB2-BD59-A6C34878D82A}">
                    <a16:rowId xmlns:a16="http://schemas.microsoft.com/office/drawing/2014/main" val="4203162785"/>
                  </a:ext>
                </a:extLst>
              </a:tr>
              <a:tr h="370840">
                <a:tc>
                  <a:txBody>
                    <a:bodyPr/>
                    <a:lstStyle/>
                    <a:p>
                      <a:pPr algn="l" fontAlgn="ctr"/>
                      <a:r>
                        <a:rPr lang="en-US" sz="1600" b="0" i="0" u="none" strike="noStrike">
                          <a:solidFill>
                            <a:schemeClr val="bg1"/>
                          </a:solidFill>
                          <a:effectLst/>
                          <a:latin typeface="Arial" panose="020B0604020202020204" pitchFamily="34" charset="0"/>
                        </a:rPr>
                        <a:t>camisolethe hour witch chapter</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holes wall</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sports arcade</a:t>
                      </a:r>
                    </a:p>
                  </a:txBody>
                  <a:tcPr marL="7620" marR="7620" marT="7620" marB="0" anchor="ctr"/>
                </a:tc>
                <a:extLst>
                  <a:ext uri="{0D108BD9-81ED-4DB2-BD59-A6C34878D82A}">
                    <a16:rowId xmlns:a16="http://schemas.microsoft.com/office/drawing/2014/main" val="2726009718"/>
                  </a:ext>
                </a:extLst>
              </a:tr>
              <a:tr h="370840">
                <a:tc>
                  <a:txBody>
                    <a:bodyPr/>
                    <a:lstStyle/>
                    <a:p>
                      <a:pPr algn="l" fontAlgn="ctr"/>
                      <a:r>
                        <a:rPr lang="en-US" sz="1600" b="0" i="0" u="none" strike="noStrike">
                          <a:solidFill>
                            <a:schemeClr val="bg1"/>
                          </a:solidFill>
                          <a:effectLst/>
                          <a:latin typeface="Arial" panose="020B0604020202020204" pitchFamily="34" charset="0"/>
                        </a:rPr>
                        <a:t>farmer harvest crops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novas mecânicas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cartoon cartoony</a:t>
                      </a:r>
                    </a:p>
                  </a:txBody>
                  <a:tcPr marL="7620" marR="7620" marT="7620" marB="0" anchor="ctr"/>
                </a:tc>
                <a:extLst>
                  <a:ext uri="{0D108BD9-81ED-4DB2-BD59-A6C34878D82A}">
                    <a16:rowId xmlns:a16="http://schemas.microsoft.com/office/drawing/2014/main" val="4037005975"/>
                  </a:ext>
                </a:extLst>
              </a:tr>
              <a:tr h="370840">
                <a:tc>
                  <a:txBody>
                    <a:bodyPr/>
                    <a:lstStyle/>
                    <a:p>
                      <a:pPr algn="l" fontAlgn="ctr"/>
                      <a:r>
                        <a:rPr lang="en-US" sz="1600" b="0" i="0" u="none" strike="noStrike">
                          <a:solidFill>
                            <a:schemeClr val="bg1"/>
                          </a:solidFill>
                          <a:effectLst/>
                          <a:latin typeface="Arial" panose="020B0604020202020204" pitchFamily="34" charset="0"/>
                        </a:rPr>
                        <a:t>sharlotte holmes rising notoriety</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these feeding</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dinosaurs</a:t>
                      </a:r>
                    </a:p>
                  </a:txBody>
                  <a:tcPr marL="7620" marR="7620" marT="7620" marB="0" anchor="ctr"/>
                </a:tc>
                <a:extLst>
                  <a:ext uri="{0D108BD9-81ED-4DB2-BD59-A6C34878D82A}">
                    <a16:rowId xmlns:a16="http://schemas.microsoft.com/office/drawing/2014/main" val="3986611565"/>
                  </a:ext>
                </a:extLst>
              </a:tr>
              <a:tr h="370840">
                <a:tc>
                  <a:txBody>
                    <a:bodyPr/>
                    <a:lstStyle/>
                    <a:p>
                      <a:pPr algn="l" fontAlgn="ctr"/>
                      <a:r>
                        <a:rPr lang="en-US" sz="1600" b="0" i="0" u="none" strike="noStrike">
                          <a:solidFill>
                            <a:schemeClr val="bg1"/>
                          </a:solidFill>
                          <a:effectLst/>
                          <a:latin typeface="Arial" panose="020B0604020202020204" pitchFamily="34" charset="0"/>
                        </a:rPr>
                        <a:t>interiors</a:t>
                      </a:r>
                    </a:p>
                  </a:txBody>
                  <a:tcPr marL="7620" marR="7620" marT="7620" marB="0" anchor="ctr"/>
                </a:tc>
                <a:tc>
                  <a:txBody>
                    <a:bodyPr/>
                    <a:lstStyle/>
                    <a:p>
                      <a:pPr algn="l" fontAlgn="ctr"/>
                      <a:r>
                        <a:rPr lang="en-US" sz="1600" b="0" i="0" u="none" strike="noStrike">
                          <a:solidFill>
                            <a:schemeClr val="bg1"/>
                          </a:solidFill>
                          <a:effectLst/>
                          <a:latin typeface="Arial" panose="020B0604020202020204" pitchFamily="34" charset="0"/>
                        </a:rPr>
                        <a:t>four</a:t>
                      </a:r>
                    </a:p>
                  </a:txBody>
                  <a:tcPr marL="7620" marR="7620" marT="7620" marB="0" anchor="ctr"/>
                </a:tc>
                <a:tc>
                  <a:txBody>
                    <a:bodyPr/>
                    <a:lstStyle/>
                    <a:p>
                      <a:pPr algn="l" fontAlgn="ctr"/>
                      <a:r>
                        <a:rPr lang="en-US" sz="1600" b="0" i="0" u="none" strike="noStrike" dirty="0">
                          <a:solidFill>
                            <a:schemeClr val="bg1"/>
                          </a:solidFill>
                          <a:effectLst/>
                          <a:latin typeface="Arial" panose="020B0604020202020204" pitchFamily="34" charset="0"/>
                        </a:rPr>
                        <a:t>bowling</a:t>
                      </a:r>
                    </a:p>
                  </a:txBody>
                  <a:tcPr marL="7620" marR="7620" marT="7620" marB="0" anchor="ctr"/>
                </a:tc>
                <a:extLst>
                  <a:ext uri="{0D108BD9-81ED-4DB2-BD59-A6C34878D82A}">
                    <a16:rowId xmlns:a16="http://schemas.microsoft.com/office/drawing/2014/main" val="743421980"/>
                  </a:ext>
                </a:extLst>
              </a:tr>
            </a:tbl>
          </a:graphicData>
        </a:graphic>
      </p:graphicFrame>
    </p:spTree>
    <p:extLst>
      <p:ext uri="{BB962C8B-B14F-4D97-AF65-F5344CB8AC3E}">
        <p14:creationId xmlns:p14="http://schemas.microsoft.com/office/powerpoint/2010/main" val="4271299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BB59-9DC9-4667-BE91-7CEFD311FBBE}"/>
              </a:ext>
            </a:extLst>
          </p:cNvPr>
          <p:cNvSpPr>
            <a:spLocks noGrp="1"/>
          </p:cNvSpPr>
          <p:nvPr>
            <p:ph type="title"/>
          </p:nvPr>
        </p:nvSpPr>
        <p:spPr/>
        <p:txBody>
          <a:bodyPr/>
          <a:lstStyle/>
          <a:p>
            <a:r>
              <a:rPr lang="en-US" dirty="0"/>
              <a:t>EDA Key Findings</a:t>
            </a:r>
          </a:p>
        </p:txBody>
      </p:sp>
      <p:sp>
        <p:nvSpPr>
          <p:cNvPr id="3" name="Content Placeholder 2">
            <a:extLst>
              <a:ext uri="{FF2B5EF4-FFF2-40B4-BE49-F238E27FC236}">
                <a16:creationId xmlns:a16="http://schemas.microsoft.com/office/drawing/2014/main" id="{9C9E228F-FAB2-4534-AC65-2EED3206107E}"/>
              </a:ext>
            </a:extLst>
          </p:cNvPr>
          <p:cNvSpPr>
            <a:spLocks noGrp="1"/>
          </p:cNvSpPr>
          <p:nvPr>
            <p:ph idx="1"/>
          </p:nvPr>
        </p:nvSpPr>
        <p:spPr/>
        <p:txBody>
          <a:bodyPr/>
          <a:lstStyle/>
          <a:p>
            <a:r>
              <a:rPr lang="en-US" dirty="0"/>
              <a:t>Initial analysis of pre-COVID and during COVID data do not reveal clear differences</a:t>
            </a:r>
          </a:p>
          <a:p>
            <a:r>
              <a:rPr lang="en-US" dirty="0"/>
              <a:t>Indie action games are the most common</a:t>
            </a:r>
          </a:p>
          <a:p>
            <a:r>
              <a:rPr lang="en-US" dirty="0"/>
              <a:t>Single-player games are far more common than other types of games</a:t>
            </a:r>
          </a:p>
          <a:p>
            <a:r>
              <a:rPr lang="en-US" dirty="0" err="1"/>
              <a:t>spaCy</a:t>
            </a:r>
            <a:r>
              <a:rPr lang="en-US" dirty="0"/>
              <a:t> keyword extraction performed better than YAKE extraction</a:t>
            </a:r>
          </a:p>
          <a:p>
            <a:pPr marL="36900" indent="0">
              <a:buNone/>
            </a:pPr>
            <a:endParaRPr lang="en-US" dirty="0"/>
          </a:p>
          <a:p>
            <a:endParaRPr lang="en-US" dirty="0"/>
          </a:p>
        </p:txBody>
      </p:sp>
    </p:spTree>
    <p:extLst>
      <p:ext uri="{BB962C8B-B14F-4D97-AF65-F5344CB8AC3E}">
        <p14:creationId xmlns:p14="http://schemas.microsoft.com/office/powerpoint/2010/main" val="1736080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BB59-9DC9-4667-BE91-7CEFD311FBBE}"/>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9C9E228F-FAB2-4534-AC65-2EED3206107E}"/>
              </a:ext>
            </a:extLst>
          </p:cNvPr>
          <p:cNvSpPr>
            <a:spLocks noGrp="1"/>
          </p:cNvSpPr>
          <p:nvPr>
            <p:ph idx="1"/>
          </p:nvPr>
        </p:nvSpPr>
        <p:spPr/>
        <p:txBody>
          <a:bodyPr>
            <a:normAutofit lnSpcReduction="10000"/>
          </a:bodyPr>
          <a:lstStyle/>
          <a:p>
            <a:r>
              <a:rPr lang="en-US" dirty="0"/>
              <a:t>Topic Modeling</a:t>
            </a:r>
          </a:p>
          <a:p>
            <a:pPr lvl="1"/>
            <a:r>
              <a:rPr lang="en-US" dirty="0"/>
              <a:t>Latent Dirichlet Allocation (LDA) and Non-negative Matrix Factorization (NMF)</a:t>
            </a:r>
          </a:p>
          <a:p>
            <a:r>
              <a:rPr lang="en-US" dirty="0"/>
              <a:t>Clustering</a:t>
            </a:r>
          </a:p>
          <a:p>
            <a:pPr lvl="1"/>
            <a:r>
              <a:rPr lang="en-US" dirty="0"/>
              <a:t>Density-based spatial clustering of applications with noise (DBSCAN)</a:t>
            </a:r>
          </a:p>
          <a:p>
            <a:pPr lvl="1"/>
            <a:r>
              <a:rPr lang="en-US" dirty="0"/>
              <a:t>K-Means</a:t>
            </a:r>
          </a:p>
          <a:p>
            <a:r>
              <a:rPr lang="en-US" dirty="0"/>
              <a:t>Feature Selection</a:t>
            </a:r>
          </a:p>
          <a:p>
            <a:r>
              <a:rPr lang="en-US" dirty="0"/>
              <a:t>Machine Learning Model Selection</a:t>
            </a:r>
          </a:p>
          <a:p>
            <a:pPr lvl="1"/>
            <a:r>
              <a:rPr lang="en-US" dirty="0"/>
              <a:t>Classic neural network (multi-layer perceptron)</a:t>
            </a:r>
          </a:p>
        </p:txBody>
      </p:sp>
    </p:spTree>
    <p:extLst>
      <p:ext uri="{BB962C8B-B14F-4D97-AF65-F5344CB8AC3E}">
        <p14:creationId xmlns:p14="http://schemas.microsoft.com/office/powerpoint/2010/main" val="41450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D7F7-CDFD-4042-BAD8-90DB8C6BF712}"/>
              </a:ext>
            </a:extLst>
          </p:cNvPr>
          <p:cNvSpPr>
            <a:spLocks noGrp="1"/>
          </p:cNvSpPr>
          <p:nvPr>
            <p:ph type="title"/>
          </p:nvPr>
        </p:nvSpPr>
        <p:spPr>
          <a:xfrm>
            <a:off x="913795" y="609600"/>
            <a:ext cx="10353762" cy="1257300"/>
          </a:xfrm>
        </p:spPr>
        <p:txBody>
          <a:bodyPr>
            <a:normAutofit/>
          </a:bodyPr>
          <a:lstStyle/>
          <a:p>
            <a:r>
              <a:rPr lang="en-US" dirty="0"/>
              <a:t>Research Questions</a:t>
            </a:r>
          </a:p>
        </p:txBody>
      </p:sp>
      <p:graphicFrame>
        <p:nvGraphicFramePr>
          <p:cNvPr id="5" name="Content Placeholder 2">
            <a:extLst>
              <a:ext uri="{FF2B5EF4-FFF2-40B4-BE49-F238E27FC236}">
                <a16:creationId xmlns:a16="http://schemas.microsoft.com/office/drawing/2014/main" id="{D76C215D-7046-46D0-9BB6-B0A18A2344C2}"/>
              </a:ext>
            </a:extLst>
          </p:cNvPr>
          <p:cNvGraphicFramePr>
            <a:graphicFrameLocks noGrp="1"/>
          </p:cNvGraphicFramePr>
          <p:nvPr>
            <p:ph idx="1"/>
            <p:extLst>
              <p:ext uri="{D42A27DB-BD31-4B8C-83A1-F6EECF244321}">
                <p14:modId xmlns:p14="http://schemas.microsoft.com/office/powerpoint/2010/main" val="1444251145"/>
              </p:ext>
            </p:extLst>
          </p:nvPr>
        </p:nvGraphicFramePr>
        <p:xfrm>
          <a:off x="804802" y="1700463"/>
          <a:ext cx="10571747" cy="4547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6934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B974-CBE5-48C2-8AE8-5B28BF75E7F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10194B-5673-4ADF-8AC8-E288ADCD6FDE}"/>
              </a:ext>
            </a:extLst>
          </p:cNvPr>
          <p:cNvSpPr>
            <a:spLocks noGrp="1"/>
          </p:cNvSpPr>
          <p:nvPr>
            <p:ph idx="1"/>
          </p:nvPr>
        </p:nvSpPr>
        <p:spPr>
          <a:xfrm>
            <a:off x="913795" y="1569720"/>
            <a:ext cx="10353762" cy="4899660"/>
          </a:xfrm>
        </p:spPr>
        <p:txBody>
          <a:bodyPr>
            <a:normAutofit fontScale="40000" lnSpcReduction="20000"/>
          </a:bodyPr>
          <a:lstStyle/>
          <a:p>
            <a:r>
              <a:rPr lang="en-US" dirty="0">
                <a:latin typeface="Courier New" panose="02070309020205020404" pitchFamily="49" charset="0"/>
                <a:cs typeface="Courier New" panose="02070309020205020404" pitchFamily="49" charset="0"/>
              </a:rPr>
              <a:t>Global Frontier Report—Google for Games. (n.d.). Retrieved February 6, 2022, from </a:t>
            </a:r>
            <a:r>
              <a:rPr lang="en-US" dirty="0">
                <a:latin typeface="Courier New" panose="02070309020205020404" pitchFamily="49" charset="0"/>
                <a:cs typeface="Courier New" panose="02070309020205020404" pitchFamily="49" charset="0"/>
                <a:hlinkClick r:id="rId2"/>
              </a:rPr>
              <a:t>https://games.withgoogle.com/reports/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Global Insights Report—Google for Games. (n.d.). Retrieved February 6, 2022, from </a:t>
            </a:r>
            <a:r>
              <a:rPr lang="en-US" dirty="0">
                <a:latin typeface="Courier New" panose="02070309020205020404" pitchFamily="49" charset="0"/>
                <a:cs typeface="Courier New" panose="02070309020205020404" pitchFamily="49" charset="0"/>
                <a:hlinkClick r:id="rId3"/>
              </a:rPr>
              <a:t>https://games.withgoogle.com/reports/insightsreport/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Number of games released on Steam 2021. (n.d.). Statista. Retrieved February 6, 2022, from </a:t>
            </a:r>
            <a:r>
              <a:rPr lang="en-US" dirty="0">
                <a:latin typeface="Courier New" panose="02070309020205020404" pitchFamily="49" charset="0"/>
                <a:cs typeface="Courier New" panose="02070309020205020404" pitchFamily="49" charset="0"/>
                <a:hlinkClick r:id="rId4"/>
              </a:rPr>
              <a:t>https://www.statista.com/statistics/552623/number-games-released-steam/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Video game market value worldwide 2015. (n.d.). Statista. Retrieved February 6, 2022, from </a:t>
            </a:r>
            <a:r>
              <a:rPr lang="en-US" dirty="0">
                <a:latin typeface="Courier New" panose="02070309020205020404" pitchFamily="49" charset="0"/>
                <a:cs typeface="Courier New" panose="02070309020205020404" pitchFamily="49" charset="0"/>
                <a:hlinkClick r:id="rId5"/>
              </a:rPr>
              <a:t>https://www.statista.com/statistics/292056/video-game-market-value-worldwide/</a:t>
            </a:r>
            <a:endParaRPr lang="en-US" dirty="0">
              <a:latin typeface="Courier New" panose="02070309020205020404" pitchFamily="49" charset="0"/>
              <a:cs typeface="Courier New" panose="02070309020205020404" pitchFamily="49" charset="0"/>
            </a:endParaRPr>
          </a:p>
          <a:p>
            <a:r>
              <a:rPr lang="en-US" b="0" dirty="0">
                <a:solidFill>
                  <a:srgbClr val="6AA94F"/>
                </a:solidFill>
                <a:effectLst/>
                <a:latin typeface="Courier New" panose="02070309020205020404" pitchFamily="49" charset="0"/>
                <a:cs typeface="Courier New" panose="02070309020205020404" pitchFamily="49" charset="0"/>
                <a:hlinkClick r:id="rId6"/>
              </a:rPr>
              <a:t>https://towardsdatascience.com/keyword-extraction-process-in-python-with-natural-language-processing-nlp-d769a9069d5c</a:t>
            </a:r>
            <a:endParaRPr lang="en-US" b="0" dirty="0">
              <a:solidFill>
                <a:srgbClr val="6AA94F"/>
              </a:solidFill>
              <a:effectLst/>
              <a:latin typeface="Courier New" panose="02070309020205020404" pitchFamily="49" charset="0"/>
              <a:cs typeface="Courier New" panose="02070309020205020404" pitchFamily="49" charset="0"/>
            </a:endParaRPr>
          </a:p>
          <a:p>
            <a:r>
              <a:rPr lang="en-US" b="0" dirty="0">
                <a:solidFill>
                  <a:srgbClr val="6AA94F"/>
                </a:solidFill>
                <a:effectLst/>
                <a:latin typeface="Courier New" panose="02070309020205020404" pitchFamily="49" charset="0"/>
                <a:cs typeface="Courier New" panose="02070309020205020404" pitchFamily="49" charset="0"/>
                <a:hlinkClick r:id="rId7"/>
              </a:rPr>
              <a:t>https://colab.research.google.com/github/explosion/spacy-notebooks/blob/master/notebooks/conference_notebooks/pydays/topic_modelling.ipynb</a:t>
            </a:r>
            <a:r>
              <a:rPr lang="en-US" b="0" dirty="0">
                <a:solidFill>
                  <a:srgbClr val="6AA94F"/>
                </a:solidFill>
                <a:effectLst/>
                <a:latin typeface="Courier New" panose="02070309020205020404" pitchFamily="49" charset="0"/>
                <a:cs typeface="Courier New" panose="02070309020205020404" pitchFamily="49" charset="0"/>
              </a:rPr>
              <a:t> </a:t>
            </a:r>
          </a:p>
          <a:p>
            <a:r>
              <a:rPr lang="en-US" b="0" dirty="0">
                <a:solidFill>
                  <a:srgbClr val="6AA94F"/>
                </a:solidFill>
                <a:effectLst/>
                <a:latin typeface="Courier New" panose="02070309020205020404" pitchFamily="49" charset="0"/>
                <a:cs typeface="Courier New" panose="02070309020205020404" pitchFamily="49" charset="0"/>
                <a:hlinkClick r:id="rId8"/>
              </a:rPr>
              <a:t>https://partner.steamgames.com/doc/webapi/ISteamApps</a:t>
            </a:r>
            <a:endParaRPr lang="en-US" dirty="0">
              <a:solidFill>
                <a:srgbClr val="6AA94F"/>
              </a:solidFill>
              <a:effectLst/>
              <a:latin typeface="Courier New" panose="02070309020205020404" pitchFamily="49" charset="0"/>
              <a:cs typeface="Courier New" panose="02070309020205020404" pitchFamily="49" charset="0"/>
            </a:endParaRPr>
          </a:p>
          <a:p>
            <a:r>
              <a:rPr lang="en-US" b="0" dirty="0">
                <a:solidFill>
                  <a:srgbClr val="6AA94F"/>
                </a:solidFill>
                <a:effectLst/>
                <a:latin typeface="Courier New" panose="02070309020205020404" pitchFamily="49" charset="0"/>
                <a:cs typeface="Courier New" panose="02070309020205020404" pitchFamily="49" charset="0"/>
                <a:hlinkClick r:id="rId9"/>
              </a:rPr>
              <a:t>https://steamspy.com/api.php</a:t>
            </a:r>
            <a:endParaRPr lang="en-US" b="0" dirty="0">
              <a:solidFill>
                <a:srgbClr val="6AA94F"/>
              </a:solidFill>
              <a:effectLst/>
              <a:latin typeface="Courier New" panose="02070309020205020404" pitchFamily="49" charset="0"/>
              <a:cs typeface="Courier New" panose="02070309020205020404" pitchFamily="49" charset="0"/>
            </a:endParaRPr>
          </a:p>
          <a:p>
            <a:r>
              <a:rPr lang="en-US" b="0" dirty="0">
                <a:solidFill>
                  <a:srgbClr val="6AA94F"/>
                </a:solidFill>
                <a:effectLst/>
                <a:latin typeface="Courier New" panose="02070309020205020404" pitchFamily="49" charset="0"/>
                <a:cs typeface="Courier New" panose="02070309020205020404" pitchFamily="49" charset="0"/>
                <a:hlinkClick r:id="rId10"/>
              </a:rPr>
              <a:t>https://steamdb.info/stats/releases/</a:t>
            </a:r>
            <a:endParaRPr lang="en-US" b="0" dirty="0">
              <a:solidFill>
                <a:srgbClr val="6AA94F"/>
              </a:solidFill>
              <a:effectLst/>
              <a:latin typeface="Courier New" panose="02070309020205020404" pitchFamily="49" charset="0"/>
              <a:cs typeface="Courier New" panose="02070309020205020404" pitchFamily="49" charset="0"/>
            </a:endParaRPr>
          </a:p>
          <a:p>
            <a:r>
              <a:rPr lang="en-US" b="0" dirty="0">
                <a:solidFill>
                  <a:srgbClr val="6AA94F"/>
                </a:solidFill>
                <a:effectLst/>
                <a:latin typeface="Courier New" panose="02070309020205020404" pitchFamily="49" charset="0"/>
                <a:cs typeface="Courier New" panose="02070309020205020404" pitchFamily="49" charset="0"/>
                <a:hlinkClick r:id="rId11"/>
              </a:rPr>
              <a:t>https://github.com/ydataai/pandas-profiling</a:t>
            </a:r>
            <a:endParaRPr lang="en-US" dirty="0">
              <a:solidFill>
                <a:srgbClr val="6AA94F"/>
              </a:solidFill>
              <a:effectLst/>
              <a:latin typeface="Courier New" panose="02070309020205020404" pitchFamily="49" charset="0"/>
              <a:cs typeface="Courier New" panose="02070309020205020404" pitchFamily="49" charset="0"/>
            </a:endParaRPr>
          </a:p>
          <a:p>
            <a:r>
              <a:rPr lang="en-US" b="0" dirty="0" err="1">
                <a:effectLst/>
                <a:latin typeface="Courier New" panose="02070309020205020404" pitchFamily="49" charset="0"/>
                <a:cs typeface="Courier New" panose="02070309020205020404" pitchFamily="49" charset="0"/>
              </a:rPr>
              <a:t>Blei</a:t>
            </a:r>
            <a:r>
              <a:rPr lang="en-US" b="0" dirty="0">
                <a:effectLst/>
                <a:latin typeface="Courier New" panose="02070309020205020404" pitchFamily="49" charset="0"/>
                <a:cs typeface="Courier New" panose="02070309020205020404" pitchFamily="49" charset="0"/>
              </a:rPr>
              <a:t>, D. M., Ng, A. Y., &amp; Jordan, M. I. (2003). Latent Dirichlet Allocation. Journal of Machine Learning Research, 3(Jan), 993–1022.</a:t>
            </a:r>
          </a:p>
          <a:p>
            <a:r>
              <a:rPr lang="en-US" b="0" dirty="0" err="1">
                <a:effectLst/>
                <a:latin typeface="Courier New" panose="02070309020205020404" pitchFamily="49" charset="0"/>
                <a:cs typeface="Courier New" panose="02070309020205020404" pitchFamily="49" charset="0"/>
              </a:rPr>
              <a:t>Carbonetto</a:t>
            </a:r>
            <a:r>
              <a:rPr lang="en-US" b="0" dirty="0">
                <a:effectLst/>
                <a:latin typeface="Courier New" panose="02070309020205020404" pitchFamily="49" charset="0"/>
                <a:cs typeface="Courier New" panose="02070309020205020404" pitchFamily="49" charset="0"/>
              </a:rPr>
              <a:t>, P., Sarkar, A., Wang, Z., &amp; Stephens, M. (2021). Non-negative matrix factorization algorithms greatly improve topic model fits. </a:t>
            </a:r>
            <a:r>
              <a:rPr lang="en-US" b="0" dirty="0">
                <a:solidFill>
                  <a:srgbClr val="6AA94F"/>
                </a:solidFill>
                <a:effectLst/>
                <a:latin typeface="Courier New" panose="02070309020205020404" pitchFamily="49" charset="0"/>
                <a:cs typeface="Courier New" panose="02070309020205020404" pitchFamily="49" charset="0"/>
                <a:hlinkClick r:id="rId12"/>
              </a:rPr>
              <a:t>https://arxiv.org/abs/2105.13440v2</a:t>
            </a:r>
            <a:endParaRPr lang="en-US" b="0" dirty="0">
              <a:solidFill>
                <a:srgbClr val="6AA94F"/>
              </a:solidFill>
              <a:effectLst/>
              <a:latin typeface="Courier New" panose="02070309020205020404" pitchFamily="49" charset="0"/>
              <a:cs typeface="Courier New" panose="02070309020205020404" pitchFamily="49" charset="0"/>
            </a:endParaRPr>
          </a:p>
          <a:p>
            <a:r>
              <a:rPr lang="en-US" b="0" dirty="0">
                <a:effectLst/>
                <a:latin typeface="Courier New" panose="02070309020205020404" pitchFamily="49" charset="0"/>
                <a:cs typeface="Courier New" panose="02070309020205020404" pitchFamily="49" charset="0"/>
              </a:rPr>
              <a:t>Lee, D. D., &amp; Seung, H. S. (1999). Learning the parts of objects by non-negative matrix factorization. Nature, 401(6755), 788–791. </a:t>
            </a:r>
            <a:r>
              <a:rPr lang="en-US" b="0" dirty="0">
                <a:solidFill>
                  <a:srgbClr val="6AA94F"/>
                </a:solidFill>
                <a:effectLst/>
                <a:latin typeface="Courier New" panose="02070309020205020404" pitchFamily="49" charset="0"/>
                <a:cs typeface="Courier New" panose="02070309020205020404" pitchFamily="49" charset="0"/>
                <a:hlinkClick r:id="rId13"/>
              </a:rPr>
              <a:t>https://doi.org/10.1038/4456</a:t>
            </a:r>
            <a:r>
              <a:rPr lang="en-US" b="0" dirty="0">
                <a:solidFill>
                  <a:srgbClr val="6AA94F"/>
                </a:solidFill>
                <a:effectLst/>
                <a:latin typeface="Courier New" panose="02070309020205020404" pitchFamily="49" charset="0"/>
                <a:cs typeface="Courier New" panose="02070309020205020404" pitchFamily="49" charset="0"/>
              </a:rPr>
              <a:t> </a:t>
            </a:r>
          </a:p>
          <a:p>
            <a:r>
              <a:rPr lang="en-US" b="0" dirty="0" err="1">
                <a:effectLst/>
                <a:latin typeface="Courier New" panose="02070309020205020404" pitchFamily="49" charset="0"/>
                <a:cs typeface="Courier New" panose="02070309020205020404" pitchFamily="49" charset="0"/>
              </a:rPr>
              <a:t>Mahata</a:t>
            </a:r>
            <a:r>
              <a:rPr lang="en-US" b="0" dirty="0">
                <a:effectLst/>
                <a:latin typeface="Courier New" panose="02070309020205020404" pitchFamily="49" charset="0"/>
                <a:cs typeface="Courier New" panose="02070309020205020404" pitchFamily="49" charset="0"/>
              </a:rPr>
              <a:t>, D., Shah, R. R., Kuriakose, J., Zimmermann, R., &amp; </a:t>
            </a:r>
            <a:r>
              <a:rPr lang="en-US" b="0" dirty="0" err="1">
                <a:effectLst/>
                <a:latin typeface="Courier New" panose="02070309020205020404" pitchFamily="49" charset="0"/>
                <a:cs typeface="Courier New" panose="02070309020205020404" pitchFamily="49" charset="0"/>
              </a:rPr>
              <a:t>Talburt</a:t>
            </a:r>
            <a:r>
              <a:rPr lang="en-US" b="0" dirty="0">
                <a:effectLst/>
                <a:latin typeface="Courier New" panose="02070309020205020404" pitchFamily="49" charset="0"/>
                <a:cs typeface="Courier New" panose="02070309020205020404" pitchFamily="49" charset="0"/>
              </a:rPr>
              <a:t>, J. R. (2018). Theme-Weighted Ranking of Keywords from Text Documents Using Phrase Embeddings. 2018 IEEE Conference on Multimedia Information Processing and Retrieval (MIPR), 184–189. </a:t>
            </a:r>
            <a:r>
              <a:rPr lang="en-US" b="0" dirty="0">
                <a:solidFill>
                  <a:srgbClr val="6AA94F"/>
                </a:solidFill>
                <a:effectLst/>
                <a:latin typeface="Courier New" panose="02070309020205020404" pitchFamily="49" charset="0"/>
                <a:cs typeface="Courier New" panose="02070309020205020404" pitchFamily="49" charset="0"/>
                <a:hlinkClick r:id="rId14"/>
              </a:rPr>
              <a:t>https://doi.org/10.1109/MIPR.2018.00041</a:t>
            </a:r>
            <a:r>
              <a:rPr lang="en-US" b="0" dirty="0">
                <a:solidFill>
                  <a:srgbClr val="6AA94F"/>
                </a:solidFill>
                <a:effectLst/>
                <a:latin typeface="Courier New" panose="02070309020205020404" pitchFamily="49" charset="0"/>
                <a:cs typeface="Courier New" panose="02070309020205020404" pitchFamily="49" charset="0"/>
              </a:rPr>
              <a:t> </a:t>
            </a:r>
          </a:p>
          <a:p>
            <a:r>
              <a:rPr lang="en-US" b="0" dirty="0">
                <a:effectLst/>
                <a:latin typeface="Courier New" panose="02070309020205020404" pitchFamily="49" charset="0"/>
                <a:cs typeface="Courier New" panose="02070309020205020404" pitchFamily="49" charset="0"/>
              </a:rPr>
              <a:t>Miah, M. S. U., </a:t>
            </a:r>
            <a:r>
              <a:rPr lang="en-US" b="0" dirty="0" err="1">
                <a:effectLst/>
                <a:latin typeface="Courier New" panose="02070309020205020404" pitchFamily="49" charset="0"/>
                <a:cs typeface="Courier New" panose="02070309020205020404" pitchFamily="49" charset="0"/>
              </a:rPr>
              <a:t>Sulaiman</a:t>
            </a:r>
            <a:r>
              <a:rPr lang="en-US" b="0" dirty="0">
                <a:effectLst/>
                <a:latin typeface="Courier New" panose="02070309020205020404" pitchFamily="49" charset="0"/>
                <a:cs typeface="Courier New" panose="02070309020205020404" pitchFamily="49" charset="0"/>
              </a:rPr>
              <a:t>, J., Sarwar, T. B., </a:t>
            </a:r>
            <a:r>
              <a:rPr lang="en-US" b="0" dirty="0" err="1">
                <a:effectLst/>
                <a:latin typeface="Courier New" panose="02070309020205020404" pitchFamily="49" charset="0"/>
                <a:cs typeface="Courier New" panose="02070309020205020404" pitchFamily="49" charset="0"/>
              </a:rPr>
              <a:t>Zamli</a:t>
            </a:r>
            <a:r>
              <a:rPr lang="en-US" b="0" dirty="0">
                <a:effectLst/>
                <a:latin typeface="Courier New" panose="02070309020205020404" pitchFamily="49" charset="0"/>
                <a:cs typeface="Courier New" panose="02070309020205020404" pitchFamily="49" charset="0"/>
              </a:rPr>
              <a:t>, K. Z., &amp; Jose, R. (2021). Study of Keyword Extraction Techniques for Electric Double-Layer Capacitor Domain Using Text Similarity Indexes: An Experimental Analysis. Complexity, 2021, e8192320. </a:t>
            </a:r>
            <a:r>
              <a:rPr lang="en-US" b="0" dirty="0">
                <a:solidFill>
                  <a:srgbClr val="6AA94F"/>
                </a:solidFill>
                <a:effectLst/>
                <a:latin typeface="Courier New" panose="02070309020205020404" pitchFamily="49" charset="0"/>
                <a:cs typeface="Courier New" panose="02070309020205020404" pitchFamily="49" charset="0"/>
                <a:hlinkClick r:id="rId15"/>
              </a:rPr>
              <a:t>https://doi.org/10.1155/2021/8192320</a:t>
            </a:r>
            <a:r>
              <a:rPr lang="en-US" b="0" dirty="0">
                <a:solidFill>
                  <a:srgbClr val="6AA94F"/>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22583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1E3E68-B79D-4D0B-9917-2CDE4CDF5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47FB58-118E-401F-BC51-3D7B591B1660}"/>
              </a:ext>
            </a:extLst>
          </p:cNvPr>
          <p:cNvSpPr>
            <a:spLocks noGrp="1"/>
          </p:cNvSpPr>
          <p:nvPr>
            <p:ph type="title"/>
          </p:nvPr>
        </p:nvSpPr>
        <p:spPr>
          <a:xfrm>
            <a:off x="5279472" y="609598"/>
            <a:ext cx="5844759" cy="1598540"/>
          </a:xfrm>
        </p:spPr>
        <p:txBody>
          <a:bodyPr>
            <a:normAutofit/>
          </a:bodyPr>
          <a:lstStyle/>
          <a:p>
            <a:r>
              <a:rPr lang="en-US" dirty="0"/>
              <a:t>Background</a:t>
            </a:r>
          </a:p>
        </p:txBody>
      </p:sp>
      <p:pic>
        <p:nvPicPr>
          <p:cNvPr id="19" name="Picture 18">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sp>
        <p:nvSpPr>
          <p:cNvPr id="3" name="Content Placeholder 2">
            <a:extLst>
              <a:ext uri="{FF2B5EF4-FFF2-40B4-BE49-F238E27FC236}">
                <a16:creationId xmlns:a16="http://schemas.microsoft.com/office/drawing/2014/main" id="{BE229DB3-B661-45E6-AD6F-1CE9FF2BD4D6}"/>
              </a:ext>
            </a:extLst>
          </p:cNvPr>
          <p:cNvSpPr>
            <a:spLocks noGrp="1"/>
          </p:cNvSpPr>
          <p:nvPr>
            <p:ph idx="1"/>
          </p:nvPr>
        </p:nvSpPr>
        <p:spPr>
          <a:xfrm>
            <a:off x="5279472" y="2396565"/>
            <a:ext cx="5844760" cy="3298283"/>
          </a:xfrm>
        </p:spPr>
        <p:txBody>
          <a:bodyPr anchor="ctr">
            <a:normAutofit/>
          </a:bodyPr>
          <a:lstStyle/>
          <a:p>
            <a:pPr>
              <a:lnSpc>
                <a:spcPct val="100000"/>
              </a:lnSpc>
            </a:pPr>
            <a:r>
              <a:rPr lang="en-US" sz="2000" dirty="0"/>
              <a:t>The Gaming industry is a huge and growing market</a:t>
            </a:r>
          </a:p>
          <a:p>
            <a:pPr>
              <a:lnSpc>
                <a:spcPct val="100000"/>
              </a:lnSpc>
            </a:pPr>
            <a:r>
              <a:rPr lang="en-US" sz="2000" dirty="0"/>
              <a:t>Being competitive on that market means using the extensive data available to your advantage</a:t>
            </a:r>
          </a:p>
          <a:p>
            <a:pPr>
              <a:lnSpc>
                <a:spcPct val="100000"/>
              </a:lnSpc>
            </a:pPr>
            <a:r>
              <a:rPr lang="en-US" sz="2000" dirty="0"/>
              <a:t>This project aims to utilize metadata from  Steam (a game distributor) to identify the features related to successful game creation.</a:t>
            </a:r>
          </a:p>
        </p:txBody>
      </p:sp>
      <p:graphicFrame>
        <p:nvGraphicFramePr>
          <p:cNvPr id="5" name="Chart 4">
            <a:extLst>
              <a:ext uri="{FF2B5EF4-FFF2-40B4-BE49-F238E27FC236}">
                <a16:creationId xmlns:a16="http://schemas.microsoft.com/office/drawing/2014/main" id="{C84B6BE2-B56B-4648-8810-3B6B826045C9}"/>
              </a:ext>
            </a:extLst>
          </p:cNvPr>
          <p:cNvGraphicFramePr>
            <a:graphicFrameLocks/>
          </p:cNvGraphicFramePr>
          <p:nvPr>
            <p:extLst>
              <p:ext uri="{D42A27DB-BD31-4B8C-83A1-F6EECF244321}">
                <p14:modId xmlns:p14="http://schemas.microsoft.com/office/powerpoint/2010/main" val="782673913"/>
              </p:ext>
            </p:extLst>
          </p:nvPr>
        </p:nvGraphicFramePr>
        <p:xfrm>
          <a:off x="632815" y="643465"/>
          <a:ext cx="4003193" cy="510337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B1DA388-7ADB-4017-BD07-5C285F27FC44}"/>
              </a:ext>
            </a:extLst>
          </p:cNvPr>
          <p:cNvSpPr txBox="1"/>
          <p:nvPr/>
        </p:nvSpPr>
        <p:spPr>
          <a:xfrm>
            <a:off x="0" y="6444085"/>
            <a:ext cx="4772973" cy="646331"/>
          </a:xfrm>
          <a:prstGeom prst="rect">
            <a:avLst/>
          </a:prstGeom>
          <a:noFill/>
        </p:spPr>
        <p:txBody>
          <a:bodyPr wrap="none" rtlCol="0">
            <a:spAutoFit/>
          </a:bodyPr>
          <a:lstStyle/>
          <a:p>
            <a:r>
              <a:rPr lang="en-US" dirty="0"/>
              <a:t>Data from https://steamdb.info/stats/releases/</a:t>
            </a:r>
          </a:p>
          <a:p>
            <a:endParaRPr lang="en-US" dirty="0"/>
          </a:p>
        </p:txBody>
      </p:sp>
    </p:spTree>
    <p:extLst>
      <p:ext uri="{BB962C8B-B14F-4D97-AF65-F5344CB8AC3E}">
        <p14:creationId xmlns:p14="http://schemas.microsoft.com/office/powerpoint/2010/main" val="1416643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35495E-BC3E-4AFF-8094-077C968705D7}"/>
              </a:ext>
            </a:extLst>
          </p:cNvPr>
          <p:cNvPicPr>
            <a:picLocks noChangeAspect="1"/>
          </p:cNvPicPr>
          <p:nvPr/>
        </p:nvPicPr>
        <p:blipFill rotWithShape="1">
          <a:blip r:embed="rId2">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8759C81-D484-4706-B964-BA7C2DEFA212}"/>
              </a:ext>
            </a:extLst>
          </p:cNvPr>
          <p:cNvSpPr>
            <a:spLocks noGrp="1"/>
          </p:cNvSpPr>
          <p:nvPr>
            <p:ph type="title"/>
          </p:nvPr>
        </p:nvSpPr>
        <p:spPr>
          <a:xfrm>
            <a:off x="913795" y="609600"/>
            <a:ext cx="10353762" cy="1257300"/>
          </a:xfrm>
        </p:spPr>
        <p:txBody>
          <a:bodyPr>
            <a:normAutofit/>
          </a:bodyPr>
          <a:lstStyle/>
          <a:p>
            <a:r>
              <a:rPr lang="en-US" dirty="0"/>
              <a:t>Data</a:t>
            </a:r>
          </a:p>
        </p:txBody>
      </p:sp>
      <p:sp>
        <p:nvSpPr>
          <p:cNvPr id="3" name="Content Placeholder 2">
            <a:extLst>
              <a:ext uri="{FF2B5EF4-FFF2-40B4-BE49-F238E27FC236}">
                <a16:creationId xmlns:a16="http://schemas.microsoft.com/office/drawing/2014/main" id="{54CB44DA-1884-45C3-982F-AD5B3416D385}"/>
              </a:ext>
            </a:extLst>
          </p:cNvPr>
          <p:cNvSpPr>
            <a:spLocks noGrp="1"/>
          </p:cNvSpPr>
          <p:nvPr>
            <p:ph idx="1"/>
          </p:nvPr>
        </p:nvSpPr>
        <p:spPr>
          <a:xfrm>
            <a:off x="913795" y="2076450"/>
            <a:ext cx="10353762" cy="3714749"/>
          </a:xfrm>
        </p:spPr>
        <p:txBody>
          <a:bodyPr anchor="ctr">
            <a:normAutofit/>
          </a:bodyPr>
          <a:lstStyle/>
          <a:p>
            <a:pPr>
              <a:lnSpc>
                <a:spcPct val="90000"/>
              </a:lnSpc>
            </a:pPr>
            <a:r>
              <a:rPr lang="en-US" sz="1700" b="1" dirty="0"/>
              <a:t>Unit of Analysis: </a:t>
            </a:r>
            <a:r>
              <a:rPr lang="en-US" sz="1700" dirty="0"/>
              <a:t>Individual games released on the Steam platform</a:t>
            </a:r>
          </a:p>
          <a:p>
            <a:pPr>
              <a:lnSpc>
                <a:spcPct val="90000"/>
              </a:lnSpc>
            </a:pPr>
            <a:r>
              <a:rPr lang="en-US" sz="1700" b="1" dirty="0"/>
              <a:t>Data Sources:</a:t>
            </a:r>
          </a:p>
          <a:p>
            <a:pPr lvl="1">
              <a:lnSpc>
                <a:spcPct val="90000"/>
              </a:lnSpc>
            </a:pPr>
            <a:r>
              <a:rPr lang="en-US" sz="1700" b="1" dirty="0"/>
              <a:t>Steam Web API</a:t>
            </a:r>
          </a:p>
          <a:p>
            <a:pPr lvl="2">
              <a:lnSpc>
                <a:spcPct val="90000"/>
              </a:lnSpc>
            </a:pPr>
            <a:r>
              <a:rPr lang="en-US" sz="1700" b="1" dirty="0"/>
              <a:t>list of all game IDs and names</a:t>
            </a:r>
          </a:p>
          <a:p>
            <a:pPr lvl="2">
              <a:lnSpc>
                <a:spcPct val="90000"/>
              </a:lnSpc>
            </a:pPr>
            <a:r>
              <a:rPr lang="en-US" sz="1700" b="1" dirty="0"/>
              <a:t>Core game metadata</a:t>
            </a:r>
          </a:p>
          <a:p>
            <a:pPr lvl="2">
              <a:lnSpc>
                <a:spcPct val="90000"/>
              </a:lnSpc>
            </a:pPr>
            <a:r>
              <a:rPr lang="en-US" sz="1700" b="1" dirty="0"/>
              <a:t>Top game reviews</a:t>
            </a:r>
          </a:p>
          <a:p>
            <a:pPr lvl="1">
              <a:lnSpc>
                <a:spcPct val="90000"/>
              </a:lnSpc>
            </a:pPr>
            <a:r>
              <a:rPr lang="en-US" sz="1700" b="1" dirty="0" err="1"/>
              <a:t>Steamspy</a:t>
            </a:r>
            <a:r>
              <a:rPr lang="en-US" sz="1700" b="1" dirty="0"/>
              <a:t> API</a:t>
            </a:r>
          </a:p>
          <a:p>
            <a:pPr lvl="2">
              <a:lnSpc>
                <a:spcPct val="90000"/>
              </a:lnSpc>
            </a:pPr>
            <a:r>
              <a:rPr lang="en-US" sz="1700" b="1" dirty="0"/>
              <a:t>Supplementary metadata</a:t>
            </a:r>
          </a:p>
          <a:p>
            <a:pPr>
              <a:lnSpc>
                <a:spcPct val="90000"/>
              </a:lnSpc>
            </a:pPr>
            <a:r>
              <a:rPr lang="en-US" sz="1700" b="1" dirty="0"/>
              <a:t>APPID </a:t>
            </a:r>
            <a:r>
              <a:rPr lang="en-US" sz="1700" dirty="0"/>
              <a:t>was used as the unique identifier to join all data into a single dataset</a:t>
            </a:r>
            <a:endParaRPr lang="en-US" sz="1700" b="1" dirty="0"/>
          </a:p>
        </p:txBody>
      </p:sp>
    </p:spTree>
    <p:extLst>
      <p:ext uri="{BB962C8B-B14F-4D97-AF65-F5344CB8AC3E}">
        <p14:creationId xmlns:p14="http://schemas.microsoft.com/office/powerpoint/2010/main" val="3791684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35495E-BC3E-4AFF-8094-077C968705D7}"/>
              </a:ext>
            </a:extLst>
          </p:cNvPr>
          <p:cNvPicPr>
            <a:picLocks noChangeAspect="1"/>
          </p:cNvPicPr>
          <p:nvPr/>
        </p:nvPicPr>
        <p:blipFill rotWithShape="1">
          <a:blip r:embed="rId2">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8759C81-D484-4706-B964-BA7C2DEFA212}"/>
              </a:ext>
            </a:extLst>
          </p:cNvPr>
          <p:cNvSpPr>
            <a:spLocks noGrp="1"/>
          </p:cNvSpPr>
          <p:nvPr>
            <p:ph type="title"/>
          </p:nvPr>
        </p:nvSpPr>
        <p:spPr>
          <a:xfrm>
            <a:off x="357175" y="2609850"/>
            <a:ext cx="3239105" cy="1257300"/>
          </a:xfrm>
        </p:spPr>
        <p:txBody>
          <a:bodyPr>
            <a:normAutofit fontScale="90000"/>
          </a:bodyPr>
          <a:lstStyle/>
          <a:p>
            <a:r>
              <a:rPr lang="en-US" dirty="0"/>
              <a:t>Data Pre-processing</a:t>
            </a:r>
          </a:p>
        </p:txBody>
      </p:sp>
      <p:graphicFrame>
        <p:nvGraphicFramePr>
          <p:cNvPr id="7" name="Content Placeholder 2">
            <a:extLst>
              <a:ext uri="{FF2B5EF4-FFF2-40B4-BE49-F238E27FC236}">
                <a16:creationId xmlns:a16="http://schemas.microsoft.com/office/drawing/2014/main" id="{54917930-0289-4EDB-8E3D-17B55F5DC302}"/>
              </a:ext>
            </a:extLst>
          </p:cNvPr>
          <p:cNvGraphicFramePr>
            <a:graphicFrameLocks noGrp="1"/>
          </p:cNvGraphicFramePr>
          <p:nvPr>
            <p:ph idx="1"/>
            <p:extLst>
              <p:ext uri="{D42A27DB-BD31-4B8C-83A1-F6EECF244321}">
                <p14:modId xmlns:p14="http://schemas.microsoft.com/office/powerpoint/2010/main" val="3214284589"/>
              </p:ext>
            </p:extLst>
          </p:nvPr>
        </p:nvGraphicFramePr>
        <p:xfrm>
          <a:off x="3953435" y="609600"/>
          <a:ext cx="7314122" cy="5903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632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Additional processing and consolidation</a:t>
            </a:r>
          </a:p>
        </p:txBody>
      </p:sp>
      <p:sp>
        <p:nvSpPr>
          <p:cNvPr id="8" name="TextBox 7">
            <a:extLst>
              <a:ext uri="{FF2B5EF4-FFF2-40B4-BE49-F238E27FC236}">
                <a16:creationId xmlns:a16="http://schemas.microsoft.com/office/drawing/2014/main" id="{BFBE8A27-BAB8-4C51-B1B1-6EB20F70F398}"/>
              </a:ext>
            </a:extLst>
          </p:cNvPr>
          <p:cNvSpPr txBox="1"/>
          <p:nvPr/>
        </p:nvSpPr>
        <p:spPr>
          <a:xfrm>
            <a:off x="4843065" y="6488668"/>
            <a:ext cx="7348935" cy="369332"/>
          </a:xfrm>
          <a:prstGeom prst="rect">
            <a:avLst/>
          </a:prstGeom>
          <a:noFill/>
        </p:spPr>
        <p:txBody>
          <a:bodyPr wrap="none" rtlCol="0">
            <a:spAutoFit/>
          </a:bodyPr>
          <a:lstStyle/>
          <a:p>
            <a:pPr>
              <a:spcAft>
                <a:spcPts val="600"/>
              </a:spcAft>
            </a:pPr>
            <a:r>
              <a:rPr lang="en-US" dirty="0"/>
              <a:t>DLC = Downloadable content, add on or extensions for existing games</a:t>
            </a:r>
            <a:endParaRPr lang="en-US"/>
          </a:p>
        </p:txBody>
      </p:sp>
      <p:graphicFrame>
        <p:nvGraphicFramePr>
          <p:cNvPr id="16" name="Content Placeholder 6">
            <a:extLst>
              <a:ext uri="{FF2B5EF4-FFF2-40B4-BE49-F238E27FC236}">
                <a16:creationId xmlns:a16="http://schemas.microsoft.com/office/drawing/2014/main" id="{F038384E-934D-4E30-8583-276D2F0A7936}"/>
              </a:ext>
            </a:extLst>
          </p:cNvPr>
          <p:cNvGraphicFramePr>
            <a:graphicFrameLocks noGrp="1"/>
          </p:cNvGraphicFramePr>
          <p:nvPr>
            <p:ph idx="1"/>
            <p:extLst>
              <p:ext uri="{D42A27DB-BD31-4B8C-83A1-F6EECF244321}">
                <p14:modId xmlns:p14="http://schemas.microsoft.com/office/powerpoint/2010/main" val="3652137791"/>
              </p:ext>
            </p:extLst>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507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0D1E-FDA6-4DD8-BE21-B6FA9F694B51}"/>
              </a:ext>
            </a:extLst>
          </p:cNvPr>
          <p:cNvSpPr>
            <a:spLocks noGrp="1"/>
          </p:cNvSpPr>
          <p:nvPr>
            <p:ph type="title"/>
          </p:nvPr>
        </p:nvSpPr>
        <p:spPr/>
        <p:txBody>
          <a:bodyPr/>
          <a:lstStyle/>
          <a:p>
            <a:r>
              <a:rPr lang="en-US" dirty="0"/>
              <a:t>Data Key Features</a:t>
            </a:r>
          </a:p>
        </p:txBody>
      </p:sp>
      <p:graphicFrame>
        <p:nvGraphicFramePr>
          <p:cNvPr id="4" name="Table 4">
            <a:extLst>
              <a:ext uri="{FF2B5EF4-FFF2-40B4-BE49-F238E27FC236}">
                <a16:creationId xmlns:a16="http://schemas.microsoft.com/office/drawing/2014/main" id="{354260D1-C907-4808-A64E-420D7F6D68A4}"/>
              </a:ext>
            </a:extLst>
          </p:cNvPr>
          <p:cNvGraphicFramePr>
            <a:graphicFrameLocks noGrp="1"/>
          </p:cNvGraphicFramePr>
          <p:nvPr>
            <p:ph idx="1"/>
            <p:extLst>
              <p:ext uri="{D42A27DB-BD31-4B8C-83A1-F6EECF244321}">
                <p14:modId xmlns:p14="http://schemas.microsoft.com/office/powerpoint/2010/main" val="2400982388"/>
              </p:ext>
            </p:extLst>
          </p:nvPr>
        </p:nvGraphicFramePr>
        <p:xfrm>
          <a:off x="276761" y="2011680"/>
          <a:ext cx="11704320" cy="3657600"/>
        </p:xfrm>
        <a:graphic>
          <a:graphicData uri="http://schemas.openxmlformats.org/drawingml/2006/table">
            <a:tbl>
              <a:tblPr firstRow="1" bandRow="1">
                <a:tableStyleId>{1FECB4D8-DB02-4DC6-A0A2-4F2EBAE1DC90}</a:tableStyleId>
              </a:tblPr>
              <a:tblGrid>
                <a:gridCol w="3437989">
                  <a:extLst>
                    <a:ext uri="{9D8B030D-6E8A-4147-A177-3AD203B41FA5}">
                      <a16:colId xmlns:a16="http://schemas.microsoft.com/office/drawing/2014/main" val="513005986"/>
                    </a:ext>
                  </a:extLst>
                </a:gridCol>
                <a:gridCol w="2409825">
                  <a:extLst>
                    <a:ext uri="{9D8B030D-6E8A-4147-A177-3AD203B41FA5}">
                      <a16:colId xmlns:a16="http://schemas.microsoft.com/office/drawing/2014/main" val="1194822171"/>
                    </a:ext>
                  </a:extLst>
                </a:gridCol>
                <a:gridCol w="5856506">
                  <a:extLst>
                    <a:ext uri="{9D8B030D-6E8A-4147-A177-3AD203B41FA5}">
                      <a16:colId xmlns:a16="http://schemas.microsoft.com/office/drawing/2014/main" val="3458430977"/>
                    </a:ext>
                  </a:extLst>
                </a:gridCol>
              </a:tblGrid>
              <a:tr h="337735">
                <a:tc>
                  <a:txBody>
                    <a:bodyPr/>
                    <a:lstStyle/>
                    <a:p>
                      <a:r>
                        <a:rPr lang="en-US" dirty="0"/>
                        <a:t>Feature</a:t>
                      </a:r>
                    </a:p>
                  </a:txBody>
                  <a:tcPr/>
                </a:tc>
                <a:tc>
                  <a:txBody>
                    <a:bodyPr/>
                    <a:lstStyle/>
                    <a:p>
                      <a:r>
                        <a:rPr lang="en-US" dirty="0"/>
                        <a:t>Data Type</a:t>
                      </a:r>
                    </a:p>
                  </a:txBody>
                  <a:tcPr/>
                </a:tc>
                <a:tc>
                  <a:txBody>
                    <a:bodyPr/>
                    <a:lstStyle/>
                    <a:p>
                      <a:r>
                        <a:rPr lang="en-US" dirty="0"/>
                        <a:t>Feature Description</a:t>
                      </a:r>
                    </a:p>
                  </a:txBody>
                  <a:tcPr/>
                </a:tc>
                <a:extLst>
                  <a:ext uri="{0D108BD9-81ED-4DB2-BD59-A6C34878D82A}">
                    <a16:rowId xmlns:a16="http://schemas.microsoft.com/office/drawing/2014/main" val="1392077278"/>
                  </a:ext>
                </a:extLst>
              </a:tr>
              <a:tr h="195672">
                <a:tc>
                  <a:txBody>
                    <a:bodyPr/>
                    <a:lstStyle/>
                    <a:p>
                      <a:r>
                        <a:rPr lang="en-US" dirty="0" err="1"/>
                        <a:t>AppID</a:t>
                      </a:r>
                      <a:endParaRPr lang="en-US" dirty="0"/>
                    </a:p>
                  </a:txBody>
                  <a:tcPr/>
                </a:tc>
                <a:tc>
                  <a:txBody>
                    <a:bodyPr/>
                    <a:lstStyle/>
                    <a:p>
                      <a:r>
                        <a:rPr lang="en-US" dirty="0"/>
                        <a:t>Numeric</a:t>
                      </a:r>
                    </a:p>
                  </a:txBody>
                  <a:tcPr/>
                </a:tc>
                <a:tc>
                  <a:txBody>
                    <a:bodyPr/>
                    <a:lstStyle/>
                    <a:p>
                      <a:r>
                        <a:rPr lang="en-US" dirty="0"/>
                        <a:t>Unique App identifier</a:t>
                      </a:r>
                    </a:p>
                  </a:txBody>
                  <a:tcPr/>
                </a:tc>
                <a:extLst>
                  <a:ext uri="{0D108BD9-81ED-4DB2-BD59-A6C34878D82A}">
                    <a16:rowId xmlns:a16="http://schemas.microsoft.com/office/drawing/2014/main" val="1067830666"/>
                  </a:ext>
                </a:extLst>
              </a:tr>
              <a:tr h="195672">
                <a:tc>
                  <a:txBody>
                    <a:bodyPr/>
                    <a:lstStyle/>
                    <a:p>
                      <a:r>
                        <a:rPr lang="en-US" dirty="0"/>
                        <a:t>Name</a:t>
                      </a:r>
                    </a:p>
                  </a:txBody>
                  <a:tcPr/>
                </a:tc>
                <a:tc>
                  <a:txBody>
                    <a:bodyPr/>
                    <a:lstStyle/>
                    <a:p>
                      <a:r>
                        <a:rPr lang="en-US" dirty="0"/>
                        <a:t>String</a:t>
                      </a:r>
                    </a:p>
                  </a:txBody>
                  <a:tcPr/>
                </a:tc>
                <a:tc>
                  <a:txBody>
                    <a:bodyPr/>
                    <a:lstStyle/>
                    <a:p>
                      <a:r>
                        <a:rPr lang="en-US" dirty="0"/>
                        <a:t>Name of App</a:t>
                      </a:r>
                    </a:p>
                  </a:txBody>
                  <a:tcPr/>
                </a:tc>
                <a:extLst>
                  <a:ext uri="{0D108BD9-81ED-4DB2-BD59-A6C34878D82A}">
                    <a16:rowId xmlns:a16="http://schemas.microsoft.com/office/drawing/2014/main" val="947724893"/>
                  </a:ext>
                </a:extLst>
              </a:tr>
              <a:tr h="195672">
                <a:tc>
                  <a:txBody>
                    <a:bodyPr/>
                    <a:lstStyle/>
                    <a:p>
                      <a:r>
                        <a:rPr lang="en-US" dirty="0"/>
                        <a:t>Required age</a:t>
                      </a:r>
                    </a:p>
                  </a:txBody>
                  <a:tcPr/>
                </a:tc>
                <a:tc>
                  <a:txBody>
                    <a:bodyPr/>
                    <a:lstStyle/>
                    <a:p>
                      <a:r>
                        <a:rPr lang="en-US" dirty="0"/>
                        <a:t>Numeric</a:t>
                      </a:r>
                    </a:p>
                  </a:txBody>
                  <a:tcPr/>
                </a:tc>
                <a:tc>
                  <a:txBody>
                    <a:bodyPr/>
                    <a:lstStyle/>
                    <a:p>
                      <a:r>
                        <a:rPr lang="en-US" dirty="0"/>
                        <a:t>Age required to play</a:t>
                      </a:r>
                    </a:p>
                  </a:txBody>
                  <a:tcPr/>
                </a:tc>
                <a:extLst>
                  <a:ext uri="{0D108BD9-81ED-4DB2-BD59-A6C34878D82A}">
                    <a16:rowId xmlns:a16="http://schemas.microsoft.com/office/drawing/2014/main" val="3517349991"/>
                  </a:ext>
                </a:extLst>
              </a:tr>
              <a:tr h="337735">
                <a:tc>
                  <a:txBody>
                    <a:bodyPr/>
                    <a:lstStyle/>
                    <a:p>
                      <a:r>
                        <a:rPr lang="en-US" dirty="0"/>
                        <a:t>Is free</a:t>
                      </a:r>
                    </a:p>
                  </a:txBody>
                  <a:tcPr/>
                </a:tc>
                <a:tc>
                  <a:txBody>
                    <a:bodyPr/>
                    <a:lstStyle/>
                    <a:p>
                      <a:r>
                        <a:rPr lang="en-US" dirty="0"/>
                        <a:t>Boolean</a:t>
                      </a:r>
                    </a:p>
                  </a:txBody>
                  <a:tcPr/>
                </a:tc>
                <a:tc>
                  <a:txBody>
                    <a:bodyPr/>
                    <a:lstStyle/>
                    <a:p>
                      <a:r>
                        <a:rPr lang="en-US" dirty="0"/>
                        <a:t>Whether or not game is free</a:t>
                      </a:r>
                    </a:p>
                  </a:txBody>
                  <a:tcPr/>
                </a:tc>
                <a:extLst>
                  <a:ext uri="{0D108BD9-81ED-4DB2-BD59-A6C34878D82A}">
                    <a16:rowId xmlns:a16="http://schemas.microsoft.com/office/drawing/2014/main" val="2295056776"/>
                  </a:ext>
                </a:extLst>
              </a:tr>
              <a:tr h="337735">
                <a:tc>
                  <a:txBody>
                    <a:bodyPr/>
                    <a:lstStyle/>
                    <a:p>
                      <a:r>
                        <a:rPr lang="en-US" dirty="0"/>
                        <a:t>Detailed Description</a:t>
                      </a:r>
                    </a:p>
                  </a:txBody>
                  <a:tcPr/>
                </a:tc>
                <a:tc>
                  <a:txBody>
                    <a:bodyPr/>
                    <a:lstStyle/>
                    <a:p>
                      <a:r>
                        <a:rPr lang="en-US" dirty="0"/>
                        <a:t>String</a:t>
                      </a:r>
                    </a:p>
                  </a:txBody>
                  <a:tcPr/>
                </a:tc>
                <a:tc>
                  <a:txBody>
                    <a:bodyPr/>
                    <a:lstStyle/>
                    <a:p>
                      <a:r>
                        <a:rPr lang="en-US" dirty="0"/>
                        <a:t>Detailed game description</a:t>
                      </a:r>
                    </a:p>
                  </a:txBody>
                  <a:tcPr/>
                </a:tc>
                <a:extLst>
                  <a:ext uri="{0D108BD9-81ED-4DB2-BD59-A6C34878D82A}">
                    <a16:rowId xmlns:a16="http://schemas.microsoft.com/office/drawing/2014/main" val="1734287911"/>
                  </a:ext>
                </a:extLst>
              </a:tr>
              <a:tr h="337735">
                <a:tc>
                  <a:txBody>
                    <a:bodyPr/>
                    <a:lstStyle/>
                    <a:p>
                      <a:r>
                        <a:rPr lang="en-US" dirty="0"/>
                        <a:t>Short Description</a:t>
                      </a:r>
                    </a:p>
                  </a:txBody>
                  <a:tcPr/>
                </a:tc>
                <a:tc>
                  <a:txBody>
                    <a:bodyPr/>
                    <a:lstStyle/>
                    <a:p>
                      <a:r>
                        <a:rPr lang="en-US" dirty="0"/>
                        <a:t>String</a:t>
                      </a:r>
                    </a:p>
                  </a:txBody>
                  <a:tcPr/>
                </a:tc>
                <a:tc>
                  <a:txBody>
                    <a:bodyPr/>
                    <a:lstStyle/>
                    <a:p>
                      <a:r>
                        <a:rPr lang="en-US" dirty="0"/>
                        <a:t>Short Game Description</a:t>
                      </a:r>
                    </a:p>
                  </a:txBody>
                  <a:tcPr/>
                </a:tc>
                <a:extLst>
                  <a:ext uri="{0D108BD9-81ED-4DB2-BD59-A6C34878D82A}">
                    <a16:rowId xmlns:a16="http://schemas.microsoft.com/office/drawing/2014/main" val="2173410926"/>
                  </a:ext>
                </a:extLst>
              </a:tr>
              <a:tr h="337735">
                <a:tc>
                  <a:txBody>
                    <a:bodyPr/>
                    <a:lstStyle/>
                    <a:p>
                      <a:r>
                        <a:rPr lang="en-US" dirty="0"/>
                        <a:t>Release Date</a:t>
                      </a:r>
                    </a:p>
                  </a:txBody>
                  <a:tcPr/>
                </a:tc>
                <a:tc>
                  <a:txBody>
                    <a:bodyPr/>
                    <a:lstStyle/>
                    <a:p>
                      <a:r>
                        <a:rPr lang="en-US" dirty="0"/>
                        <a:t>String</a:t>
                      </a:r>
                    </a:p>
                  </a:txBody>
                  <a:tcPr/>
                </a:tc>
                <a:tc>
                  <a:txBody>
                    <a:bodyPr/>
                    <a:lstStyle/>
                    <a:p>
                      <a:r>
                        <a:rPr lang="en-US" dirty="0"/>
                        <a:t>Date of Game Release</a:t>
                      </a:r>
                    </a:p>
                  </a:txBody>
                  <a:tcPr/>
                </a:tc>
                <a:extLst>
                  <a:ext uri="{0D108BD9-81ED-4DB2-BD59-A6C34878D82A}">
                    <a16:rowId xmlns:a16="http://schemas.microsoft.com/office/drawing/2014/main" val="2415029578"/>
                  </a:ext>
                </a:extLst>
              </a:tr>
              <a:tr h="195672">
                <a:tc>
                  <a:txBody>
                    <a:bodyPr/>
                    <a:lstStyle/>
                    <a:p>
                      <a:r>
                        <a:rPr lang="en-US" dirty="0"/>
                        <a:t>Review Score</a:t>
                      </a:r>
                    </a:p>
                  </a:txBody>
                  <a:tcPr/>
                </a:tc>
                <a:tc>
                  <a:txBody>
                    <a:bodyPr/>
                    <a:lstStyle/>
                    <a:p>
                      <a:r>
                        <a:rPr lang="en-US" dirty="0"/>
                        <a:t>Numeric</a:t>
                      </a:r>
                    </a:p>
                  </a:txBody>
                  <a:tcPr/>
                </a:tc>
                <a:tc>
                  <a:txBody>
                    <a:bodyPr/>
                    <a:lstStyle/>
                    <a:p>
                      <a:r>
                        <a:rPr lang="en-US" dirty="0"/>
                        <a:t>Weighted steam user review scores</a:t>
                      </a:r>
                    </a:p>
                  </a:txBody>
                  <a:tcPr/>
                </a:tc>
                <a:extLst>
                  <a:ext uri="{0D108BD9-81ED-4DB2-BD59-A6C34878D82A}">
                    <a16:rowId xmlns:a16="http://schemas.microsoft.com/office/drawing/2014/main" val="2723117362"/>
                  </a:ext>
                </a:extLst>
              </a:tr>
              <a:tr h="337735">
                <a:tc>
                  <a:txBody>
                    <a:bodyPr/>
                    <a:lstStyle/>
                    <a:p>
                      <a:r>
                        <a:rPr lang="en-US" dirty="0"/>
                        <a:t>Top Reviews by Upvotes</a:t>
                      </a:r>
                    </a:p>
                  </a:txBody>
                  <a:tcPr/>
                </a:tc>
                <a:tc>
                  <a:txBody>
                    <a:bodyPr/>
                    <a:lstStyle/>
                    <a:p>
                      <a:r>
                        <a:rPr lang="en-US" dirty="0"/>
                        <a:t>String</a:t>
                      </a:r>
                    </a:p>
                  </a:txBody>
                  <a:tcPr/>
                </a:tc>
                <a:tc>
                  <a:txBody>
                    <a:bodyPr/>
                    <a:lstStyle/>
                    <a:p>
                      <a:r>
                        <a:rPr lang="en-US" dirty="0"/>
                        <a:t>Text of the top reviews (max 20) for a game</a:t>
                      </a:r>
                    </a:p>
                  </a:txBody>
                  <a:tcPr/>
                </a:tc>
                <a:extLst>
                  <a:ext uri="{0D108BD9-81ED-4DB2-BD59-A6C34878D82A}">
                    <a16:rowId xmlns:a16="http://schemas.microsoft.com/office/drawing/2014/main" val="2814282501"/>
                  </a:ext>
                </a:extLst>
              </a:tr>
            </a:tbl>
          </a:graphicData>
        </a:graphic>
      </p:graphicFrame>
    </p:spTree>
    <p:extLst>
      <p:ext uri="{BB962C8B-B14F-4D97-AF65-F5344CB8AC3E}">
        <p14:creationId xmlns:p14="http://schemas.microsoft.com/office/powerpoint/2010/main" val="42129483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{4AB21922-9861-492B-AA03-2043050DC987}tf11665031_win32</Template>
  <TotalTime>32479</TotalTime>
  <Words>2415</Words>
  <Application>Microsoft Office PowerPoint</Application>
  <PresentationFormat>Widescreen</PresentationFormat>
  <Paragraphs>445</Paragraphs>
  <Slides>40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 Nova</vt:lpstr>
      <vt:lpstr>Arial Nova Light</vt:lpstr>
      <vt:lpstr>Calibri</vt:lpstr>
      <vt:lpstr>Courier New</vt:lpstr>
      <vt:lpstr>Roboto</vt:lpstr>
      <vt:lpstr>Wingdings 2</vt:lpstr>
      <vt:lpstr>SlateVTI</vt:lpstr>
      <vt:lpstr>Finding the Cheat Codes for Game Development</vt:lpstr>
      <vt:lpstr>Project Overview</vt:lpstr>
      <vt:lpstr>Project Structure</vt:lpstr>
      <vt:lpstr>Research Questions</vt:lpstr>
      <vt:lpstr>Background</vt:lpstr>
      <vt:lpstr>Data</vt:lpstr>
      <vt:lpstr>Data Pre-processing</vt:lpstr>
      <vt:lpstr>Additional processing and consolidation</vt:lpstr>
      <vt:lpstr>Data Key Features</vt:lpstr>
      <vt:lpstr>Data Key Features Cont’d</vt:lpstr>
      <vt:lpstr>Exploratory Analysis – Key Data Features</vt:lpstr>
      <vt:lpstr>Exploratory Analysis</vt:lpstr>
      <vt:lpstr>Exploratory Analysis</vt:lpstr>
      <vt:lpstr>Exploratory Analysis – Change over Time</vt:lpstr>
      <vt:lpstr>Exploratory Analysis – Change over Time</vt:lpstr>
      <vt:lpstr>Exploratory Analysis – Change over Time</vt:lpstr>
      <vt:lpstr>Potential Target Features</vt:lpstr>
      <vt:lpstr>Feature Correlations</vt:lpstr>
      <vt:lpstr>Keyword Extraction</vt:lpstr>
      <vt:lpstr>TFIDF Vectorization and Ngram Analysis</vt:lpstr>
      <vt:lpstr>Description Text Word Frequencies</vt:lpstr>
      <vt:lpstr>TFIDF Vectorization and Ngram Analysis</vt:lpstr>
      <vt:lpstr>Description Text Word Frequencies Pre and During Covid</vt:lpstr>
      <vt:lpstr>TFIDF Vectorization and Ngram Analysis</vt:lpstr>
      <vt:lpstr>Review Text Word Frequencies</vt:lpstr>
      <vt:lpstr>TFIDF Vectorization and Ngram Analysis</vt:lpstr>
      <vt:lpstr>Review Text Word Frequencies Pre and During Covid</vt:lpstr>
      <vt:lpstr>TFIDF Vectorization and Ngram Analysis</vt:lpstr>
      <vt:lpstr>Game Tag Word Frequencies</vt:lpstr>
      <vt:lpstr>Review Text Word Frequencies Pre and During Covid</vt:lpstr>
      <vt:lpstr>TFIDF Vectorization and Ngram Analysis</vt:lpstr>
      <vt:lpstr>Yake Keyword Extraction</vt:lpstr>
      <vt:lpstr>Yake Keyword Extraction - preCOVID</vt:lpstr>
      <vt:lpstr>Yake Keyword Extraction – during COVID</vt:lpstr>
      <vt:lpstr>spaCy Keyword Extraction</vt:lpstr>
      <vt:lpstr>spaCy Keyword Extraction – Pre-COVID</vt:lpstr>
      <vt:lpstr>Spacy Keyword Extraction – COVID</vt:lpstr>
      <vt:lpstr>EDA Key Findings</vt:lpstr>
      <vt:lpstr>Next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Cheat Codes for Game Development</dc:title>
  <dc:creator>Jessica Conroy</dc:creator>
  <cp:lastModifiedBy>Jessica Conroy</cp:lastModifiedBy>
  <cp:revision>15</cp:revision>
  <dcterms:created xsi:type="dcterms:W3CDTF">2022-02-25T03:33:56Z</dcterms:created>
  <dcterms:modified xsi:type="dcterms:W3CDTF">2022-04-04T00:53:20Z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